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30"/>
  </p:notesMasterIdLst>
  <p:sldIdLst>
    <p:sldId id="259" r:id="rId2"/>
    <p:sldId id="272" r:id="rId3"/>
    <p:sldId id="269" r:id="rId4"/>
    <p:sldId id="268" r:id="rId5"/>
    <p:sldId id="262" r:id="rId6"/>
    <p:sldId id="270" r:id="rId7"/>
    <p:sldId id="295" r:id="rId8"/>
    <p:sldId id="296" r:id="rId9"/>
    <p:sldId id="263" r:id="rId10"/>
    <p:sldId id="266" r:id="rId11"/>
    <p:sldId id="294" r:id="rId12"/>
    <p:sldId id="291" r:id="rId13"/>
    <p:sldId id="292" r:id="rId14"/>
    <p:sldId id="286" r:id="rId15"/>
    <p:sldId id="281" r:id="rId16"/>
    <p:sldId id="287" r:id="rId17"/>
    <p:sldId id="271" r:id="rId18"/>
    <p:sldId id="280" r:id="rId19"/>
    <p:sldId id="265" r:id="rId20"/>
    <p:sldId id="278" r:id="rId21"/>
    <p:sldId id="293" r:id="rId22"/>
    <p:sldId id="290" r:id="rId23"/>
    <p:sldId id="283" r:id="rId24"/>
    <p:sldId id="274" r:id="rId25"/>
    <p:sldId id="275" r:id="rId26"/>
    <p:sldId id="284" r:id="rId27"/>
    <p:sldId id="285" r:id="rId28"/>
    <p:sldId id="277" r:id="rId2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ksandra Koprucha" initials="AK" lastIdx="1" clrIdx="0">
    <p:extLst>
      <p:ext uri="{19B8F6BF-5375-455C-9EA6-DF929625EA0E}">
        <p15:presenceInfo xmlns="" xmlns:p15="http://schemas.microsoft.com/office/powerpoint/2012/main" userId="S::akoprucha1@spzolkiewka.onmicrosoft.com::1b277dd2-386e-4825-b86d-f991c586cea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9" autoAdjust="0"/>
    <p:restoredTop sz="94660"/>
  </p:normalViewPr>
  <p:slideViewPr>
    <p:cSldViewPr>
      <p:cViewPr varScale="1">
        <p:scale>
          <a:sx n="85" d="100"/>
          <a:sy n="85" d="100"/>
        </p:scale>
        <p:origin x="-13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D1C78-CEFD-4C1E-9DD0-C5FE90580972}" type="datetimeFigureOut">
              <a:rPr lang="pl-PL" smtClean="0"/>
              <a:pPr/>
              <a:t>2024-03-18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5576D-5572-45E7-A465-D57FA77BEAE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074107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="" xmlns:p14="http://schemas.microsoft.com/office/powerpoint/2010/main" val="818428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="" xmlns:p14="http://schemas.microsoft.com/office/powerpoint/2010/main" val="756334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="" xmlns:p14="http://schemas.microsoft.com/office/powerpoint/2010/main" val="1807726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="" xmlns:p14="http://schemas.microsoft.com/office/powerpoint/2010/main" val="3711416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="" xmlns:p14="http://schemas.microsoft.com/office/powerpoint/2010/main" val="451524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="" xmlns:p14="http://schemas.microsoft.com/office/powerpoint/2010/main" val="1179243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="" xmlns:p14="http://schemas.microsoft.com/office/powerpoint/2010/main" val="1882733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="" xmlns:p14="http://schemas.microsoft.com/office/powerpoint/2010/main" val="3999713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="" xmlns:p14="http://schemas.microsoft.com/office/powerpoint/2010/main" val="133727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="" xmlns:p14="http://schemas.microsoft.com/office/powerpoint/2010/main" val="2409256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="" xmlns:p14="http://schemas.microsoft.com/office/powerpoint/2010/main" val="816346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="" xmlns:p14="http://schemas.microsoft.com/office/powerpoint/2010/main" val="376711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1ACF5AF-79B0-4FB3-B07F-FEB262750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CAA1A8F6-329A-41FA-9F92-2B4311683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F1208D3A-DFD6-46C4-BF2C-EC8EEA662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C1CE-6F40-45F4-98E0-89E2E49C49EC}" type="datetimeFigureOut">
              <a:rPr lang="pl-PL" smtClean="0"/>
              <a:pPr/>
              <a:t>2024-03-18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E9E357D4-E805-489C-BFDD-0EEC8223A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C2B39155-5254-4ACB-B843-03DADCC4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F58-B038-49BF-B2D6-1F45B936A0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677162841"/>
      </p:ext>
    </p:extLst>
  </p:cSld>
  <p:clrMapOvr>
    <a:masterClrMapping/>
  </p:clrMapOvr>
  <p:transition spd="slow" advClick="0" advTm="2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980F7C3-1661-4E5F-AEE1-BD5A84720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AF811934-6B17-4ADA-9FF0-E1D5EF3A6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D9C6E214-7D3E-4B48-A68D-BFC1B125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C1CE-6F40-45F4-98E0-89E2E49C49EC}" type="datetimeFigureOut">
              <a:rPr lang="pl-PL" smtClean="0"/>
              <a:pPr/>
              <a:t>2024-03-18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1CF1CF51-264A-438B-AA88-2575B29BD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4316A443-180E-4890-8219-A9C25BCBE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F58-B038-49BF-B2D6-1F45B936A0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83173975"/>
      </p:ext>
    </p:extLst>
  </p:cSld>
  <p:clrMapOvr>
    <a:masterClrMapping/>
  </p:clrMapOvr>
  <p:transition spd="slow" advClick="0" advTm="2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="" xmlns:a16="http://schemas.microsoft.com/office/drawing/2014/main" id="{B0944240-6DE7-4442-97D4-F8F940B0EB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BA990FD6-A537-4BD8-B523-E74734F86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6574ACAC-24E8-478F-8843-DEA160B37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C1CE-6F40-45F4-98E0-89E2E49C49EC}" type="datetimeFigureOut">
              <a:rPr lang="pl-PL" smtClean="0"/>
              <a:pPr/>
              <a:t>2024-03-18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DACD407A-2BFE-41ED-8375-9D8E843C0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7398C0A5-08F2-4BA9-9D21-6B6B21C83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F58-B038-49BF-B2D6-1F45B936A0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98867863"/>
      </p:ext>
    </p:extLst>
  </p:cSld>
  <p:clrMapOvr>
    <a:masterClrMapping/>
  </p:clrMapOvr>
  <p:transition spd="slow" advClick="0" advTm="2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464C3BE-F33A-459D-84A2-9CE15938D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C92AC8A6-4FFF-4DAE-9071-ED646F5C8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13810591-6824-4AEB-A310-4522298B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C1CE-6F40-45F4-98E0-89E2E49C49EC}" type="datetimeFigureOut">
              <a:rPr lang="pl-PL" smtClean="0"/>
              <a:pPr/>
              <a:t>2024-03-18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D838CA20-247B-41A2-920C-64C944739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F3B4D947-3499-4DCC-B2AA-1116FB94B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F58-B038-49BF-B2D6-1F45B936A0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118969239"/>
      </p:ext>
    </p:extLst>
  </p:cSld>
  <p:clrMapOvr>
    <a:masterClrMapping/>
  </p:clrMapOvr>
  <p:transition spd="slow" advClick="0" advTm="2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FFC3773-3664-48C4-9D23-82C9FD86C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3E73A686-6B66-44E5-B094-B401ECB8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C549B0FC-B18E-4809-87C0-5F27E31F3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C1CE-6F40-45F4-98E0-89E2E49C49EC}" type="datetimeFigureOut">
              <a:rPr lang="pl-PL" smtClean="0"/>
              <a:pPr/>
              <a:t>2024-03-18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839BA254-403D-4583-9562-090042F3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CDA0FECE-C3AA-44E7-AE02-E6FEE2DCE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F58-B038-49BF-B2D6-1F45B936A0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96314978"/>
      </p:ext>
    </p:extLst>
  </p:cSld>
  <p:clrMapOvr>
    <a:masterClrMapping/>
  </p:clrMapOvr>
  <p:transition spd="slow" advClick="0" advTm="2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BD7F774-927E-46E9-A409-0B7DB4CF6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3EFDB1A2-C41A-4B01-956B-7D47A4C44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8F3F6592-E6EA-4C89-8495-319CDF138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44DF0114-A9FC-4D8C-A955-D1A615334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C1CE-6F40-45F4-98E0-89E2E49C49EC}" type="datetimeFigureOut">
              <a:rPr lang="pl-PL" smtClean="0"/>
              <a:pPr/>
              <a:t>2024-03-18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0D017001-C1D1-41CE-A610-B260C554E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2F60FDE9-C9BE-4AA3-9E4A-2673D91F9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F58-B038-49BF-B2D6-1F45B936A0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062328026"/>
      </p:ext>
    </p:extLst>
  </p:cSld>
  <p:clrMapOvr>
    <a:masterClrMapping/>
  </p:clrMapOvr>
  <p:transition spd="slow" advClick="0" advTm="2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D03894D-DFD2-4D92-B97C-C45036D44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483220CC-D0BD-4F63-B547-A5167E913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B0D4D5A9-43FD-4B75-A413-6365C7CBC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="" xmlns:a16="http://schemas.microsoft.com/office/drawing/2014/main" id="{5A2B8DD3-A28F-4D31-AA75-101E678D6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="" xmlns:a16="http://schemas.microsoft.com/office/drawing/2014/main" id="{048869C0-F9AB-4399-AED9-00F2E6789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="" xmlns:a16="http://schemas.microsoft.com/office/drawing/2014/main" id="{D775E567-193D-41A7-A740-A579506EF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C1CE-6F40-45F4-98E0-89E2E49C49EC}" type="datetimeFigureOut">
              <a:rPr lang="pl-PL" smtClean="0"/>
              <a:pPr/>
              <a:t>2024-03-18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="" xmlns:a16="http://schemas.microsoft.com/office/drawing/2014/main" id="{50D6158A-103D-4313-B8C1-4DD8FAE40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="" xmlns:a16="http://schemas.microsoft.com/office/drawing/2014/main" id="{E9973A1E-9304-41C3-B249-507BEF50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F58-B038-49BF-B2D6-1F45B936A0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330567939"/>
      </p:ext>
    </p:extLst>
  </p:cSld>
  <p:clrMapOvr>
    <a:masterClrMapping/>
  </p:clrMapOvr>
  <p:transition spd="slow" advClick="0" advTm="2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3BBE28C-CB08-45A7-AA17-FBFAC8A5D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="" xmlns:a16="http://schemas.microsoft.com/office/drawing/2014/main" id="{459EE6E8-17B9-4C4A-821F-AA8CD87E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C1CE-6F40-45F4-98E0-89E2E49C49EC}" type="datetimeFigureOut">
              <a:rPr lang="pl-PL" smtClean="0"/>
              <a:pPr/>
              <a:t>2024-03-18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85668E02-DC8A-4B68-BC10-AF2EF8366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742F853C-37B2-470E-B46D-E4699584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F58-B038-49BF-B2D6-1F45B936A0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110716840"/>
      </p:ext>
    </p:extLst>
  </p:cSld>
  <p:clrMapOvr>
    <a:masterClrMapping/>
  </p:clrMapOvr>
  <p:transition spd="slow" advClick="0" advTm="2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="" xmlns:a16="http://schemas.microsoft.com/office/drawing/2014/main" id="{E1359150-916E-455C-8C82-917525F9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C1CE-6F40-45F4-98E0-89E2E49C49EC}" type="datetimeFigureOut">
              <a:rPr lang="pl-PL" smtClean="0"/>
              <a:pPr/>
              <a:t>2024-03-18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4E7EEC4D-FF36-453F-A445-66004FC7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BF25D726-8423-4283-87E6-F604AAE1B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F58-B038-49BF-B2D6-1F45B936A0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85029929"/>
      </p:ext>
    </p:extLst>
  </p:cSld>
  <p:clrMapOvr>
    <a:masterClrMapping/>
  </p:clrMapOvr>
  <p:transition spd="slow" advClick="0" advTm="2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DAA3DFF-523E-4EE5-995E-A7E1D9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9AEA185C-FE59-488C-941D-00A2D0CFC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D1398FDE-32E5-4782-8F9B-E095BBCA7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1106E993-BA25-44F4-A619-4507542DF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C1CE-6F40-45F4-98E0-89E2E49C49EC}" type="datetimeFigureOut">
              <a:rPr lang="pl-PL" smtClean="0"/>
              <a:pPr/>
              <a:t>2024-03-18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8366956F-F053-400E-96BA-2C50E067F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AC2C15E2-A290-41B2-A86B-3626F4CEF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F58-B038-49BF-B2D6-1F45B936A0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003256896"/>
      </p:ext>
    </p:extLst>
  </p:cSld>
  <p:clrMapOvr>
    <a:masterClrMapping/>
  </p:clrMapOvr>
  <p:transition spd="slow" advClick="0" advTm="2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59D86FA-6053-47E5-8251-A59E1D90C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="" xmlns:a16="http://schemas.microsoft.com/office/drawing/2014/main" id="{860CAAEF-F13C-4C1E-8976-9EA5D4412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4A2AF4E3-DA05-4644-9E6D-478977205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ECA0ECE0-B060-40E6-BA16-20D2E37DA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C1CE-6F40-45F4-98E0-89E2E49C49EC}" type="datetimeFigureOut">
              <a:rPr lang="pl-PL" smtClean="0"/>
              <a:pPr/>
              <a:t>2024-03-18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8D6F305A-C955-4203-A2D1-3626E3600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5D01464C-62E0-44A4-934F-9BFB069D1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AF58-B038-49BF-B2D6-1F45B936A0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581849086"/>
      </p:ext>
    </p:extLst>
  </p:cSld>
  <p:clrMapOvr>
    <a:masterClrMapping/>
  </p:clrMapOvr>
  <p:transition spd="slow" advClick="0" advTm="2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="" xmlns:a16="http://schemas.microsoft.com/office/drawing/2014/main" id="{F130CDBA-97C3-41C7-97B8-7D277B638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CE305F31-5F61-4526-9754-085CF8E85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AB9CC883-0CF8-43D9-93B7-EE45AC13B7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C1CE-6F40-45F4-98E0-89E2E49C49EC}" type="datetimeFigureOut">
              <a:rPr lang="pl-PL" smtClean="0"/>
              <a:pPr/>
              <a:t>2024-03-18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A391A29E-A7FE-4A59-A171-7E30E1BBF2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D5CECEAB-5D7B-42EE-9E4B-06C7D25279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8AF58-B038-49BF-B2D6-1F45B936A0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02064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 spd="slow" advClick="0" advTm="2000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29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4.jpe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1.jpeg"/><Relationship Id="rId3" Type="http://schemas.openxmlformats.org/officeDocument/2006/relationships/image" Target="../media/image2.jpeg"/><Relationship Id="rId7" Type="http://schemas.openxmlformats.org/officeDocument/2006/relationships/image" Target="../media/image48.sv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9.jpeg"/><Relationship Id="rId5" Type="http://schemas.openxmlformats.org/officeDocument/2006/relationships/image" Target="../media/image46.svg"/><Relationship Id="rId10" Type="http://schemas.openxmlformats.org/officeDocument/2006/relationships/image" Target="../media/image48.jpeg"/><Relationship Id="rId4" Type="http://schemas.openxmlformats.org/officeDocument/2006/relationships/image" Target="../media/image45.png"/><Relationship Id="rId9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8.jpeg"/><Relationship Id="rId5" Type="http://schemas.openxmlformats.org/officeDocument/2006/relationships/image" Target="../media/image53.jpeg"/><Relationship Id="rId10" Type="http://schemas.openxmlformats.org/officeDocument/2006/relationships/image" Target="../media/image57.jpeg"/><Relationship Id="rId4" Type="http://schemas.openxmlformats.org/officeDocument/2006/relationships/image" Target="../media/image52.jpeg"/><Relationship Id="rId9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12" Type="http://schemas.openxmlformats.org/officeDocument/2006/relationships/image" Target="../media/image69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11" Type="http://schemas.openxmlformats.org/officeDocument/2006/relationships/image" Target="../media/image66.pn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4.jpeg"/><Relationship Id="rId9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4.jpeg"/><Relationship Id="rId7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9.jpeg"/><Relationship Id="rId7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4.jpe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8.sv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4.jpeg"/><Relationship Id="rId7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92.svg"/><Relationship Id="rId4" Type="http://schemas.openxmlformats.org/officeDocument/2006/relationships/image" Target="../media/image86.png"/><Relationship Id="rId9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13" Type="http://schemas.openxmlformats.org/officeDocument/2006/relationships/image" Target="../media/image97.jpeg"/><Relationship Id="rId3" Type="http://schemas.openxmlformats.org/officeDocument/2006/relationships/image" Target="../media/image2.jpeg"/><Relationship Id="rId7" Type="http://schemas.openxmlformats.org/officeDocument/2006/relationships/image" Target="../media/image93.png"/><Relationship Id="rId12" Type="http://schemas.openxmlformats.org/officeDocument/2006/relationships/image" Target="../media/image9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11" Type="http://schemas.openxmlformats.org/officeDocument/2006/relationships/image" Target="../media/image95.png"/><Relationship Id="rId5" Type="http://schemas.openxmlformats.org/officeDocument/2006/relationships/image" Target="../media/image92.png"/><Relationship Id="rId10" Type="http://schemas.openxmlformats.org/officeDocument/2006/relationships/image" Target="../media/image103.svg"/><Relationship Id="rId4" Type="http://schemas.openxmlformats.org/officeDocument/2006/relationships/image" Target="../media/image91.png"/><Relationship Id="rId9" Type="http://schemas.openxmlformats.org/officeDocument/2006/relationships/image" Target="../media/image94.png"/><Relationship Id="rId1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3.jpeg"/><Relationship Id="rId3" Type="http://schemas.openxmlformats.org/officeDocument/2006/relationships/image" Target="../media/image2.jpeg"/><Relationship Id="rId7" Type="http://schemas.openxmlformats.org/officeDocument/2006/relationships/image" Target="../media/image110.svg"/><Relationship Id="rId12" Type="http://schemas.openxmlformats.org/officeDocument/2006/relationships/image" Target="../media/image10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4.jpeg"/><Relationship Id="rId5" Type="http://schemas.openxmlformats.org/officeDocument/2006/relationships/image" Target="../media/image108.svg"/><Relationship Id="rId15" Type="http://schemas.openxmlformats.org/officeDocument/2006/relationships/image" Target="../media/image105.jpeg"/><Relationship Id="rId10" Type="http://schemas.openxmlformats.org/officeDocument/2006/relationships/image" Target="../media/image101.jpeg"/><Relationship Id="rId4" Type="http://schemas.openxmlformats.org/officeDocument/2006/relationships/image" Target="../media/image98.png"/><Relationship Id="rId9" Type="http://schemas.openxmlformats.org/officeDocument/2006/relationships/image" Target="../media/image112.svg"/><Relationship Id="rId14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4.jpeg"/><Relationship Id="rId3" Type="http://schemas.openxmlformats.org/officeDocument/2006/relationships/image" Target="../media/image2.jpeg"/><Relationship Id="rId7" Type="http://schemas.openxmlformats.org/officeDocument/2006/relationships/image" Target="../media/image109.jpeg"/><Relationship Id="rId12" Type="http://schemas.openxmlformats.org/officeDocument/2006/relationships/image" Target="../media/image12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11" Type="http://schemas.openxmlformats.org/officeDocument/2006/relationships/image" Target="../media/image112.png"/><Relationship Id="rId5" Type="http://schemas.openxmlformats.org/officeDocument/2006/relationships/image" Target="../media/image107.png"/><Relationship Id="rId10" Type="http://schemas.openxmlformats.org/officeDocument/2006/relationships/image" Target="../media/image124.svg"/><Relationship Id="rId4" Type="http://schemas.openxmlformats.org/officeDocument/2006/relationships/image" Target="../media/image106.jpeg"/><Relationship Id="rId9" Type="http://schemas.openxmlformats.org/officeDocument/2006/relationships/image" Target="../media/image111.png"/><Relationship Id="rId14" Type="http://schemas.openxmlformats.org/officeDocument/2006/relationships/image" Target="../media/image11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2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9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3" Type="http://schemas.openxmlformats.org/officeDocument/2006/relationships/image" Target="../media/image121.jpeg"/><Relationship Id="rId7" Type="http://schemas.openxmlformats.org/officeDocument/2006/relationships/image" Target="../media/image1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svg"/><Relationship Id="rId5" Type="http://schemas.openxmlformats.org/officeDocument/2006/relationships/image" Target="../media/image12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2.mp4"/><Relationship Id="rId6" Type="http://schemas.openxmlformats.org/officeDocument/2006/relationships/image" Target="../media/image18.png"/><Relationship Id="rId5" Type="http://schemas.microsoft.com/office/2007/relationships/media" Target="../media/media2.mp4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3.mp4"/><Relationship Id="rId6" Type="http://schemas.openxmlformats.org/officeDocument/2006/relationships/image" Target="../media/image19.png"/><Relationship Id="rId5" Type="http://schemas.microsoft.com/office/2007/relationships/media" Target="../media/media3.mp4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="" xmlns:a16="http://schemas.microsoft.com/office/drawing/2014/main" id="{5D106071-2424-4C54-ADA3-6BF7A7A752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976" cy="6858000"/>
          </a:xfrm>
          <a:prstGeom prst="rect">
            <a:avLst/>
          </a:prstGeom>
        </p:spPr>
      </p:pic>
      <p:pic>
        <p:nvPicPr>
          <p:cNvPr id="11" name="Obraz 10" descr="DSC_07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39255">
            <a:off x="4278998" y="3010608"/>
            <a:ext cx="3923928" cy="2615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Pomoc\Desktop\pliki z pulpitu\logo2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0639" y="0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dtytuł 2"/>
          <p:cNvSpPr txBox="1">
            <a:spLocks/>
          </p:cNvSpPr>
          <p:nvPr/>
        </p:nvSpPr>
        <p:spPr>
          <a:xfrm>
            <a:off x="-98902" y="6046440"/>
            <a:ext cx="9135201" cy="694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0" y="5947048"/>
            <a:ext cx="4283968" cy="72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4283968" y="6093296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sz="2000" dirty="0"/>
          </a:p>
        </p:txBody>
      </p:sp>
      <p:sp>
        <p:nvSpPr>
          <p:cNvPr id="8" name="Prostokąt 7"/>
          <p:cNvSpPr/>
          <p:nvPr/>
        </p:nvSpPr>
        <p:spPr>
          <a:xfrm>
            <a:off x="1279205" y="1163121"/>
            <a:ext cx="6194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000" dirty="0">
                <a:latin typeface="Book Antiqua" panose="02040602050305030304" pitchFamily="18" charset="0"/>
                <a:ea typeface="Lato" panose="020F0502020204030203" pitchFamily="34" charset="0"/>
                <a:cs typeface="Lato" panose="020F0502020204030203" pitchFamily="34" charset="0"/>
              </a:rPr>
              <a:t>TECHNIK</a:t>
            </a:r>
          </a:p>
          <a:p>
            <a:pPr algn="ctr"/>
            <a:r>
              <a:rPr lang="pl-PL" sz="3000" dirty="0">
                <a:latin typeface="Book Antiqua" panose="02040602050305030304" pitchFamily="18" charset="0"/>
                <a:ea typeface="Lato" panose="020F0502020204030203" pitchFamily="34" charset="0"/>
                <a:cs typeface="Lato" panose="020F0502020204030203" pitchFamily="34" charset="0"/>
              </a:rPr>
              <a:t>MECHANIZACJI ROLNICTWA </a:t>
            </a:r>
            <a:br>
              <a:rPr lang="pl-PL" sz="3000" dirty="0">
                <a:latin typeface="Book Antiqua" panose="02040602050305030304" pitchFamily="18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000" dirty="0">
                <a:latin typeface="Book Antiqua" panose="02040602050305030304" pitchFamily="18" charset="0"/>
                <a:ea typeface="Lato" panose="020F0502020204030203" pitchFamily="34" charset="0"/>
                <a:cs typeface="Lato" panose="020F0502020204030203" pitchFamily="34" charset="0"/>
              </a:rPr>
              <a:t>I AGROTRONIKI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="" xmlns:a16="http://schemas.microsoft.com/office/drawing/2014/main" id="{B93F24E1-06CE-41A3-8938-FAFCCF5A0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539" y="604063"/>
            <a:ext cx="5110336" cy="576064"/>
          </a:xfrm>
        </p:spPr>
        <p:txBody>
          <a:bodyPr>
            <a:noAutofit/>
          </a:bodyPr>
          <a:lstStyle/>
          <a:p>
            <a:r>
              <a:rPr lang="pl-PL" sz="3200" b="1" dirty="0">
                <a:latin typeface="Book Antiqua" pitchFamily="18" charset="0"/>
              </a:rPr>
              <a:t>Zespół Szkół w Żółkiewce</a:t>
            </a:r>
          </a:p>
        </p:txBody>
      </p:sp>
      <p:sp>
        <p:nvSpPr>
          <p:cNvPr id="13" name="Podtytuł 2"/>
          <p:cNvSpPr txBox="1">
            <a:spLocks/>
          </p:cNvSpPr>
          <p:nvPr/>
        </p:nvSpPr>
        <p:spPr>
          <a:xfrm>
            <a:off x="608502" y="6413201"/>
            <a:ext cx="7926995" cy="606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pl-PL" dirty="0"/>
              <a:t>www.zspzolkiewka.pl	https://www.facebook.com/zszolkiewka/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dirty="0"/>
              <a:t>	</a:t>
            </a:r>
            <a:r>
              <a:rPr lang="pl-PL" dirty="0">
                <a:solidFill>
                  <a:schemeClr val="tx1">
                    <a:tint val="75000"/>
                  </a:schemeClr>
                </a:solidFill>
              </a:rPr>
              <a:t>    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2" name="293-front-music.pl do wykrzystani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>
                  <p14:trim end="0.7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534476" y="1200090"/>
            <a:ext cx="487363" cy="487363"/>
          </a:xfrm>
          <a:prstGeom prst="rect">
            <a:avLst/>
          </a:prstGeom>
        </p:spPr>
      </p:pic>
      <p:pic>
        <p:nvPicPr>
          <p:cNvPr id="16" name="Obraz 15" descr="chudziak+komp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826921">
            <a:off x="779479" y="3011978"/>
            <a:ext cx="3690376" cy="24602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357CED49-CA05-48BA-BFF4-55279B0EC7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976" cy="6858000"/>
          </a:xfrm>
          <a:prstGeom prst="rect">
            <a:avLst/>
          </a:prstGeom>
        </p:spPr>
      </p:pic>
      <p:pic>
        <p:nvPicPr>
          <p:cNvPr id="9" name="Obraz 8" descr="projekt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9205" y="2194096"/>
            <a:ext cx="4414457" cy="2947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Podtytuł 2"/>
          <p:cNvSpPr txBox="1">
            <a:spLocks/>
          </p:cNvSpPr>
          <p:nvPr/>
        </p:nvSpPr>
        <p:spPr>
          <a:xfrm>
            <a:off x="-396552" y="5373216"/>
            <a:ext cx="5936704" cy="694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D4E66F24-533B-4253-8B39-3F03DD094D75}"/>
              </a:ext>
            </a:extLst>
          </p:cNvPr>
          <p:cNvSpPr txBox="1"/>
          <p:nvPr/>
        </p:nvSpPr>
        <p:spPr>
          <a:xfrm>
            <a:off x="683568" y="2196062"/>
            <a:ext cx="303563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0" i="0" dirty="0">
                <a:effectLst/>
                <a:latin typeface="Book Antiqua" panose="02040602050305030304" pitchFamily="18" charset="0"/>
              </a:rPr>
              <a:t>Po ukończeniu nauki jesteś </a:t>
            </a:r>
            <a:r>
              <a:rPr lang="pl-PL" b="1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przygotowany</a:t>
            </a:r>
            <a:r>
              <a:rPr lang="pl-PL" dirty="0">
                <a:latin typeface="Book Antiqua" panose="02040602050305030304" pitchFamily="18" charset="0"/>
              </a:rPr>
              <a:t> do prowadzenia działalności gospodarczej, podjęcia</a:t>
            </a:r>
            <a:r>
              <a:rPr lang="pl-PL" b="0" i="0" dirty="0">
                <a:effectLst/>
                <a:latin typeface="Book Antiqua" panose="02040602050305030304" pitchFamily="18" charset="0"/>
              </a:rPr>
              <a:t> pracy lub kontynuacji nauki </a:t>
            </a:r>
            <a:r>
              <a:rPr lang="pl-PL" b="1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na studiach</a:t>
            </a:r>
            <a:r>
              <a:rPr lang="pl-PL" dirty="0">
                <a:latin typeface="Book Antiqua" panose="02040602050305030304" pitchFamily="18" charset="0"/>
              </a:rPr>
              <a:t> na wybranych uczelniach.</a:t>
            </a:r>
            <a:r>
              <a:rPr lang="pl-PL" b="0" i="0" dirty="0">
                <a:effectLst/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9AEA62A9-53BF-48BD-8DEA-8D63E007E652}"/>
              </a:ext>
            </a:extLst>
          </p:cNvPr>
          <p:cNvSpPr txBox="1"/>
          <p:nvPr/>
        </p:nvSpPr>
        <p:spPr>
          <a:xfrm>
            <a:off x="3111051" y="1121068"/>
            <a:ext cx="27371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800" b="1" i="0" dirty="0">
                <a:solidFill>
                  <a:srgbClr val="FF0000"/>
                </a:solidFill>
                <a:effectLst/>
                <a:latin typeface="Book Antiqua" panose="02040602050305030304" pitchFamily="18" charset="0"/>
                <a:cs typeface="Amatic SC" panose="00000500000000000000" pitchFamily="2" charset="-79"/>
              </a:rPr>
              <a:t>Dalsza nauka</a:t>
            </a:r>
          </a:p>
        </p:txBody>
      </p:sp>
      <p:pic>
        <p:nvPicPr>
          <p:cNvPr id="11" name="Picture 2" descr="C:\Users\Pomoc\Desktop\pliki z pulpitu\logo2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95452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ytuł 1">
            <a:extLst>
              <a:ext uri="{FF2B5EF4-FFF2-40B4-BE49-F238E27FC236}">
                <a16:creationId xmlns="" xmlns:a16="http://schemas.microsoft.com/office/drawing/2014/main" id="{B93F24E1-06CE-41A3-8938-FAFCCF5A0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0483" y="536675"/>
            <a:ext cx="5110336" cy="576064"/>
          </a:xfrm>
        </p:spPr>
        <p:txBody>
          <a:bodyPr>
            <a:noAutofit/>
          </a:bodyPr>
          <a:lstStyle/>
          <a:p>
            <a:r>
              <a:rPr lang="pl-PL" sz="3200" b="1" dirty="0">
                <a:latin typeface="Book Antiqua" pitchFamily="18" charset="0"/>
              </a:rPr>
              <a:t>Zespół Szkół w Żółkiewce</a:t>
            </a:r>
          </a:p>
        </p:txBody>
      </p:sp>
      <p:sp>
        <p:nvSpPr>
          <p:cNvPr id="13" name="Podtytuł 2"/>
          <p:cNvSpPr txBox="1">
            <a:spLocks/>
          </p:cNvSpPr>
          <p:nvPr/>
        </p:nvSpPr>
        <p:spPr>
          <a:xfrm>
            <a:off x="516104" y="6299546"/>
            <a:ext cx="7926995" cy="606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pl-PL" dirty="0"/>
              <a:t>www.zspzolkiewka.pl	https://www.facebook.com/zszolkiewka/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dirty="0"/>
              <a:t>	</a:t>
            </a:r>
            <a:r>
              <a:rPr lang="pl-PL" dirty="0">
                <a:solidFill>
                  <a:schemeClr val="tx1">
                    <a:tint val="75000"/>
                  </a:schemeClr>
                </a:solidFill>
              </a:rPr>
              <a:t>    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F108F535-6D36-42D9-A203-B676F98D4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29" y="0"/>
            <a:ext cx="9173976" cy="68580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103801" y="951562"/>
            <a:ext cx="5875954" cy="420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17"/>
              </a:lnSpc>
            </a:pPr>
            <a:r>
              <a:rPr lang="pl-PL" sz="2734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Bezpłatne </a:t>
            </a:r>
            <a:r>
              <a:rPr lang="pl-PL" sz="2800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kursy i uprawnienia</a:t>
            </a:r>
            <a:r>
              <a:rPr lang="pl-PL" sz="2734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 </a:t>
            </a:r>
            <a:endParaRPr lang="en-US" sz="2734" b="1" dirty="0">
              <a:solidFill>
                <a:srgbClr val="FF0000"/>
              </a:solidFill>
              <a:latin typeface="Book Antiqua" panose="02040602050305030304" pitchFamily="18" charset="0"/>
              <a:ea typeface="Arimo Bold"/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="" xmlns:a16="http://schemas.microsoft.com/office/drawing/2014/main" id="{C0B6481A-B57C-4195-BA16-40B7DE2A122A}"/>
              </a:ext>
            </a:extLst>
          </p:cNvPr>
          <p:cNvSpPr txBox="1"/>
          <p:nvPr/>
        </p:nvSpPr>
        <p:spPr>
          <a:xfrm>
            <a:off x="627589" y="2462486"/>
            <a:ext cx="3965929" cy="419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7"/>
              </a:lnSpc>
            </a:pPr>
            <a:endParaRPr lang="en-US" sz="2734" dirty="0">
              <a:solidFill>
                <a:srgbClr val="000000"/>
              </a:solidFill>
              <a:latin typeface="Arimo Bold"/>
              <a:ea typeface="Arimo Bold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="" xmlns:a16="http://schemas.microsoft.com/office/drawing/2014/main" id="{940AA2A9-33FC-4BEA-9B12-FA9156F73F71}"/>
              </a:ext>
            </a:extLst>
          </p:cNvPr>
          <p:cNvSpPr txBox="1"/>
          <p:nvPr/>
        </p:nvSpPr>
        <p:spPr>
          <a:xfrm>
            <a:off x="693040" y="1906997"/>
            <a:ext cx="3965929" cy="41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7"/>
              </a:lnSpc>
            </a:pPr>
            <a:endParaRPr lang="en-US" sz="2734" dirty="0">
              <a:solidFill>
                <a:srgbClr val="000000"/>
              </a:solidFill>
              <a:latin typeface="Arimo Bold"/>
              <a:ea typeface="Arimo Bold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="" xmlns:a16="http://schemas.microsoft.com/office/drawing/2014/main" id="{9F30B753-C3F6-409D-A124-4C87CD304608}"/>
              </a:ext>
            </a:extLst>
          </p:cNvPr>
          <p:cNvSpPr txBox="1"/>
          <p:nvPr/>
        </p:nvSpPr>
        <p:spPr>
          <a:xfrm>
            <a:off x="304639" y="2281160"/>
            <a:ext cx="2858266" cy="419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17"/>
              </a:lnSpc>
            </a:pPr>
            <a:endParaRPr lang="en-US" sz="2734" dirty="0">
              <a:solidFill>
                <a:srgbClr val="000000"/>
              </a:solidFill>
              <a:latin typeface="Arimo Bold"/>
              <a:ea typeface="Arimo Bold"/>
            </a:endParaRPr>
          </a:p>
        </p:txBody>
      </p:sp>
      <p:pic>
        <p:nvPicPr>
          <p:cNvPr id="16" name="Picture 2" descr="C:\Users\Pomoc\Desktop\pliki z pulpitu\logo2019.jpg">
            <a:extLst>
              <a:ext uri="{FF2B5EF4-FFF2-40B4-BE49-F238E27FC236}">
                <a16:creationId xmlns="" xmlns:a16="http://schemas.microsoft.com/office/drawing/2014/main" id="{0433BE0F-B0E4-4C61-A001-5120DEED8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866" y="165689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51CC3B60-4DB5-43FA-AC77-2B8F9482D956}"/>
              </a:ext>
            </a:extLst>
          </p:cNvPr>
          <p:cNvSpPr/>
          <p:nvPr/>
        </p:nvSpPr>
        <p:spPr>
          <a:xfrm>
            <a:off x="236795" y="1814676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latin typeface="Book Antiqua" panose="02040602050305030304" pitchFamily="18" charset="0"/>
              </a:rPr>
              <a:t>Uczeń w ramach zajęć odbywa 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bezpłatne kursy </a:t>
            </a:r>
            <a:r>
              <a:rPr lang="pl-PL" dirty="0">
                <a:latin typeface="Book Antiqua" panose="02040602050305030304" pitchFamily="18" charset="0"/>
              </a:rPr>
              <a:t>na prawo jazdy 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kat. B </a:t>
            </a:r>
            <a:r>
              <a:rPr lang="pl-PL" dirty="0">
                <a:latin typeface="Book Antiqua" panose="02040602050305030304" pitchFamily="18" charset="0"/>
              </a:rPr>
              <a:t>(kierowanie pojazdem samochodowym)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pl-PL" dirty="0">
                <a:latin typeface="Book Antiqua" panose="02040602050305030304" pitchFamily="18" charset="0"/>
              </a:rPr>
              <a:t>i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 kat. T </a:t>
            </a:r>
            <a:r>
              <a:rPr lang="pl-PL" dirty="0">
                <a:latin typeface="Book Antiqua" panose="02040602050305030304" pitchFamily="18" charset="0"/>
              </a:rPr>
              <a:t>(kierowanie ciągnikiem rolniczym z przyczepą)</a:t>
            </a:r>
            <a:endParaRPr lang="pl-PL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r>
              <a:rPr lang="pl-PL" b="1" dirty="0">
                <a:latin typeface="Book Antiqua" panose="02040602050305030304" pitchFamily="18" charset="0"/>
              </a:rPr>
              <a:t>oraz uzyskuje uprawnienia:</a:t>
            </a:r>
            <a:endParaRPr lang="pl-PL" b="1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pl-PL" dirty="0">
                <a:latin typeface="Book Antiqua" panose="02040602050305030304" pitchFamily="18" charset="0"/>
              </a:rPr>
              <a:t>operatora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 kombajnów zbożowych</a:t>
            </a:r>
          </a:p>
          <a:p>
            <a:pPr marL="285750" indent="-285750">
              <a:buFontTx/>
              <a:buChar char="-"/>
            </a:pPr>
            <a:r>
              <a:rPr lang="pl-PL" dirty="0">
                <a:latin typeface="Book Antiqua" panose="02040602050305030304" pitchFamily="18" charset="0"/>
              </a:rPr>
              <a:t>operatora</a:t>
            </a:r>
            <a:r>
              <a:rPr lang="pl-PL" b="1" dirty="0">
                <a:latin typeface="Book Antiqua" panose="02040602050305030304" pitchFamily="18" charset="0"/>
              </a:rPr>
              <a:t> 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pras wysokiego stopnia zgniotu</a:t>
            </a:r>
          </a:p>
          <a:p>
            <a:pPr marL="285750" indent="-285750">
              <a:buFontTx/>
              <a:buChar char="-"/>
            </a:pPr>
            <a:r>
              <a:rPr lang="pl-PL" dirty="0">
                <a:latin typeface="Book Antiqua" panose="02040602050305030304" pitchFamily="18" charset="0"/>
              </a:rPr>
              <a:t>do stosowania 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środków chemicznych </a:t>
            </a:r>
            <a:r>
              <a:rPr lang="pl-PL" dirty="0">
                <a:latin typeface="Book Antiqua" panose="02040602050305030304" pitchFamily="18" charset="0"/>
              </a:rPr>
              <a:t>sprzętem naziemnym</a:t>
            </a:r>
          </a:p>
          <a:p>
            <a:pPr marL="285750" indent="-285750">
              <a:buFontTx/>
              <a:buChar char="-"/>
            </a:pPr>
            <a:r>
              <a:rPr lang="pl-PL" dirty="0">
                <a:latin typeface="Book Antiqua" panose="02040602050305030304" pitchFamily="18" charset="0"/>
              </a:rPr>
              <a:t>do 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obsługi wózków widłowych</a:t>
            </a:r>
            <a:r>
              <a:rPr lang="pl-PL" dirty="0">
                <a:latin typeface="Book Antiqua" panose="02040602050305030304" pitchFamily="18" charset="0"/>
              </a:rPr>
              <a:t> </a:t>
            </a:r>
            <a:br>
              <a:rPr lang="pl-PL" dirty="0">
                <a:latin typeface="Book Antiqua" panose="02040602050305030304" pitchFamily="18" charset="0"/>
              </a:rPr>
            </a:br>
            <a:r>
              <a:rPr lang="pl-PL" dirty="0">
                <a:latin typeface="Book Antiqua" panose="02040602050305030304" pitchFamily="18" charset="0"/>
              </a:rPr>
              <a:t>i 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ładowarek teleskopowych</a:t>
            </a:r>
          </a:p>
          <a:p>
            <a:pPr marL="285750" indent="-285750">
              <a:buFontTx/>
              <a:buChar char="-"/>
            </a:pPr>
            <a:endParaRPr lang="pl-PL" dirty="0">
              <a:latin typeface="Book Antiqua" panose="02040602050305030304" pitchFamily="18" charset="0"/>
            </a:endParaRPr>
          </a:p>
          <a:p>
            <a:endParaRPr lang="pl-PL" dirty="0">
              <a:latin typeface="Book Antiqua" panose="02040602050305030304" pitchFamily="18" charset="0"/>
            </a:endParaRPr>
          </a:p>
        </p:txBody>
      </p:sp>
      <p:sp>
        <p:nvSpPr>
          <p:cNvPr id="19" name="Podtytuł 2">
            <a:extLst>
              <a:ext uri="{FF2B5EF4-FFF2-40B4-BE49-F238E27FC236}">
                <a16:creationId xmlns="" xmlns:a16="http://schemas.microsoft.com/office/drawing/2014/main" id="{05F49AEB-35AD-4B34-9C51-6B5BCBE1F8D6}"/>
              </a:ext>
            </a:extLst>
          </p:cNvPr>
          <p:cNvSpPr txBox="1">
            <a:spLocks/>
          </p:cNvSpPr>
          <p:nvPr/>
        </p:nvSpPr>
        <p:spPr>
          <a:xfrm>
            <a:off x="630020" y="6554985"/>
            <a:ext cx="7926995" cy="606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pl-PL" dirty="0"/>
              <a:t>www.zspzolkiewka.pl	https://www.facebook.com/zszolkiewka/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dirty="0"/>
              <a:t>	</a:t>
            </a:r>
            <a:r>
              <a:rPr lang="pl-PL" dirty="0">
                <a:solidFill>
                  <a:schemeClr val="tx1">
                    <a:tint val="75000"/>
                  </a:schemeClr>
                </a:solidFill>
              </a:rPr>
              <a:t>    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="" xmlns:a16="http://schemas.microsoft.com/office/drawing/2014/main" id="{902056CB-E2C0-4228-88EE-8A2BE84BF4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70" y="1906997"/>
            <a:ext cx="3819713" cy="2546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Obraz 21" descr="DSC_0798.JPG">
            <a:extLst>
              <a:ext uri="{FF2B5EF4-FFF2-40B4-BE49-F238E27FC236}">
                <a16:creationId xmlns="" xmlns:a16="http://schemas.microsoft.com/office/drawing/2014/main" id="{59391C49-9C64-4782-B373-9EC4429EB95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56779">
            <a:off x="4568679" y="4140496"/>
            <a:ext cx="3310424" cy="2206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az 14">
            <a:extLst>
              <a:ext uri="{FF2B5EF4-FFF2-40B4-BE49-F238E27FC236}">
                <a16:creationId xmlns="" xmlns:a16="http://schemas.microsoft.com/office/drawing/2014/main" id="{6D58371F-1058-4EE5-A10A-F85AFAD484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02" y="1550685"/>
            <a:ext cx="3819713" cy="2547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Obraz 25">
            <a:extLst>
              <a:ext uri="{FF2B5EF4-FFF2-40B4-BE49-F238E27FC236}">
                <a16:creationId xmlns="" xmlns:a16="http://schemas.microsoft.com/office/drawing/2014/main" id="{949F8C57-C1A6-48B7-8586-411908AE25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840">
            <a:off x="4809857" y="3362604"/>
            <a:ext cx="3819713" cy="2457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ytuł 1">
            <a:extLst>
              <a:ext uri="{FF2B5EF4-FFF2-40B4-BE49-F238E27FC236}">
                <a16:creationId xmlns="" xmlns:a16="http://schemas.microsoft.com/office/drawing/2014/main" id="{B30B6683-3E03-4735-B239-49772C2AB647}"/>
              </a:ext>
            </a:extLst>
          </p:cNvPr>
          <p:cNvSpPr txBox="1">
            <a:spLocks/>
          </p:cNvSpPr>
          <p:nvPr/>
        </p:nvSpPr>
        <p:spPr>
          <a:xfrm>
            <a:off x="2486610" y="440070"/>
            <a:ext cx="5110336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Book Antiqua" pitchFamily="18" charset="0"/>
              </a:rPr>
              <a:t>Zespół Szkół w Żółkiewce</a:t>
            </a:r>
          </a:p>
        </p:txBody>
      </p:sp>
    </p:spTree>
    <p:extLst>
      <p:ext uri="{BB962C8B-B14F-4D97-AF65-F5344CB8AC3E}">
        <p14:creationId xmlns="" xmlns:p14="http://schemas.microsoft.com/office/powerpoint/2010/main" val="37997228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F108F535-6D36-42D9-A203-B676F98D4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76" y="0"/>
            <a:ext cx="9173976" cy="68580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881978" y="882461"/>
            <a:ext cx="7047026" cy="858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7"/>
              </a:lnSpc>
            </a:pPr>
            <a:r>
              <a:rPr lang="pl-PL" sz="2734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Staże zagraniczne w ramach projektów Erasmus+</a:t>
            </a:r>
            <a:endParaRPr lang="en-US" sz="2734" b="1" dirty="0">
              <a:solidFill>
                <a:srgbClr val="FF0000"/>
              </a:solidFill>
              <a:latin typeface="Book Antiqua" panose="02040602050305030304" pitchFamily="18" charset="0"/>
              <a:ea typeface="Arimo Bold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="" xmlns:a16="http://schemas.microsoft.com/office/drawing/2014/main" id="{6D58371F-1058-4EE5-A10A-F85AFAD48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18" y="1892750"/>
            <a:ext cx="3822557" cy="2547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12">
            <a:extLst>
              <a:ext uri="{FF2B5EF4-FFF2-40B4-BE49-F238E27FC236}">
                <a16:creationId xmlns="" xmlns:a16="http://schemas.microsoft.com/office/drawing/2014/main" id="{C0B6481A-B57C-4195-BA16-40B7DE2A122A}"/>
              </a:ext>
            </a:extLst>
          </p:cNvPr>
          <p:cNvSpPr txBox="1"/>
          <p:nvPr/>
        </p:nvSpPr>
        <p:spPr>
          <a:xfrm>
            <a:off x="627589" y="2462486"/>
            <a:ext cx="3965929" cy="419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7"/>
              </a:lnSpc>
            </a:pPr>
            <a:endParaRPr lang="en-US" sz="2734" dirty="0">
              <a:solidFill>
                <a:srgbClr val="000000"/>
              </a:solidFill>
              <a:latin typeface="Arimo Bold"/>
              <a:ea typeface="Arimo Bold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="" xmlns:a16="http://schemas.microsoft.com/office/drawing/2014/main" id="{940AA2A9-33FC-4BEA-9B12-FA9156F73F71}"/>
              </a:ext>
            </a:extLst>
          </p:cNvPr>
          <p:cNvSpPr txBox="1"/>
          <p:nvPr/>
        </p:nvSpPr>
        <p:spPr>
          <a:xfrm>
            <a:off x="693040" y="1906997"/>
            <a:ext cx="3965929" cy="41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7"/>
              </a:lnSpc>
            </a:pPr>
            <a:endParaRPr lang="en-US" sz="2734" dirty="0">
              <a:solidFill>
                <a:srgbClr val="000000"/>
              </a:solidFill>
              <a:latin typeface="Arimo Bold"/>
              <a:ea typeface="Arimo Bold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="" xmlns:a16="http://schemas.microsoft.com/office/drawing/2014/main" id="{9F30B753-C3F6-409D-A124-4C87CD304608}"/>
              </a:ext>
            </a:extLst>
          </p:cNvPr>
          <p:cNvSpPr txBox="1"/>
          <p:nvPr/>
        </p:nvSpPr>
        <p:spPr>
          <a:xfrm>
            <a:off x="304639" y="2281160"/>
            <a:ext cx="2858266" cy="419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17"/>
              </a:lnSpc>
            </a:pPr>
            <a:endParaRPr lang="en-US" sz="2734" dirty="0">
              <a:solidFill>
                <a:srgbClr val="000000"/>
              </a:solidFill>
              <a:latin typeface="Arimo Bold"/>
              <a:ea typeface="Arimo Bold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="" xmlns:a16="http://schemas.microsoft.com/office/drawing/2014/main" id="{764BA87F-9B79-4C5D-B629-224CD1D54C36}"/>
              </a:ext>
            </a:extLst>
          </p:cNvPr>
          <p:cNvSpPr txBox="1"/>
          <p:nvPr/>
        </p:nvSpPr>
        <p:spPr>
          <a:xfrm>
            <a:off x="419705" y="2504980"/>
            <a:ext cx="3213292" cy="202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dirty="0">
                <a:solidFill>
                  <a:srgbClr val="000000"/>
                </a:solidFill>
                <a:latin typeface="Book Antiqua" panose="02040602050305030304" pitchFamily="18" charset="0"/>
                <a:ea typeface="Arimo Bold"/>
              </a:rPr>
              <a:t>Uczniowie naszej szkoły mają możliwość doskonalenia umiejętności zawodowych </a:t>
            </a:r>
            <a:br>
              <a:rPr lang="pl-PL" dirty="0">
                <a:solidFill>
                  <a:srgbClr val="000000"/>
                </a:solidFill>
                <a:latin typeface="Book Antiqua" panose="02040602050305030304" pitchFamily="18" charset="0"/>
                <a:ea typeface="Arimo Bold"/>
              </a:rPr>
            </a:br>
            <a:r>
              <a:rPr lang="pl-PL" dirty="0">
                <a:solidFill>
                  <a:srgbClr val="000000"/>
                </a:solidFill>
                <a:latin typeface="Book Antiqua" panose="02040602050305030304" pitchFamily="18" charset="0"/>
                <a:ea typeface="Arimo Bold"/>
              </a:rPr>
              <a:t>na zagranicznych 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stażach zawodowych </a:t>
            </a:r>
            <a:r>
              <a:rPr lang="pl-PL" dirty="0">
                <a:solidFill>
                  <a:srgbClr val="000000"/>
                </a:solidFill>
                <a:latin typeface="Book Antiqua" panose="02040602050305030304" pitchFamily="18" charset="0"/>
                <a:ea typeface="Arimo Bold"/>
              </a:rPr>
              <a:t>w ramach programu 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Erasmus+</a:t>
            </a:r>
          </a:p>
          <a:p>
            <a:pPr>
              <a:lnSpc>
                <a:spcPts val="3417"/>
              </a:lnSpc>
            </a:pPr>
            <a:endParaRPr lang="en-US" sz="1200" dirty="0">
              <a:solidFill>
                <a:srgbClr val="000000"/>
              </a:solidFill>
              <a:latin typeface="Arimo Bold"/>
              <a:ea typeface="Arimo Bold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B58B7CA1-B32C-4B38-B0C3-0157E1A278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88" y="5946351"/>
            <a:ext cx="6804248" cy="1020904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26" name="Obraz 25">
            <a:extLst>
              <a:ext uri="{FF2B5EF4-FFF2-40B4-BE49-F238E27FC236}">
                <a16:creationId xmlns="" xmlns:a16="http://schemas.microsoft.com/office/drawing/2014/main" id="{0763C444-27AD-483D-940F-1BBCD9E435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25" y="3508480"/>
            <a:ext cx="3821623" cy="2547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Obraz 24">
            <a:extLst>
              <a:ext uri="{FF2B5EF4-FFF2-40B4-BE49-F238E27FC236}">
                <a16:creationId xmlns="" xmlns:a16="http://schemas.microsoft.com/office/drawing/2014/main" id="{DAF3B700-4565-4CC2-8F79-B4BF37A97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150" y="2787627"/>
            <a:ext cx="3821623" cy="2547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C:\Users\Pomoc\Desktop\pliki z pulpitu\logo2019.jpg">
            <a:extLst>
              <a:ext uri="{FF2B5EF4-FFF2-40B4-BE49-F238E27FC236}">
                <a16:creationId xmlns="" xmlns:a16="http://schemas.microsoft.com/office/drawing/2014/main" id="{0433BE0F-B0E4-4C61-A001-5120DEED8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454" y="39979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ytuł 1">
            <a:extLst>
              <a:ext uri="{FF2B5EF4-FFF2-40B4-BE49-F238E27FC236}">
                <a16:creationId xmlns="" xmlns:a16="http://schemas.microsoft.com/office/drawing/2014/main" id="{130ECDB3-468A-4971-AE20-BF4A1C1B8D41}"/>
              </a:ext>
            </a:extLst>
          </p:cNvPr>
          <p:cNvSpPr txBox="1">
            <a:spLocks/>
          </p:cNvSpPr>
          <p:nvPr/>
        </p:nvSpPr>
        <p:spPr>
          <a:xfrm>
            <a:off x="2339752" y="337596"/>
            <a:ext cx="5110336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Book Antiqua" pitchFamily="18" charset="0"/>
              </a:rPr>
              <a:t>Zespół Szkół w Żółkiewce</a:t>
            </a:r>
          </a:p>
        </p:txBody>
      </p:sp>
    </p:spTree>
    <p:extLst>
      <p:ext uri="{BB962C8B-B14F-4D97-AF65-F5344CB8AC3E}">
        <p14:creationId xmlns="" xmlns:p14="http://schemas.microsoft.com/office/powerpoint/2010/main" val="3820867324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F108F535-6D36-42D9-A203-B676F98D4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76" y="0"/>
            <a:ext cx="9173976" cy="68580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43648" y="418132"/>
            <a:ext cx="6048672" cy="858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7"/>
              </a:lnSpc>
            </a:pPr>
            <a:r>
              <a:rPr lang="pl-PL" sz="2734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Zawodowcy z Żółkiewki </a:t>
            </a:r>
            <a:br>
              <a:rPr lang="pl-PL" sz="2734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</a:br>
            <a:r>
              <a:rPr lang="pl-PL" sz="2734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na Czeskim Rynku Pracy </a:t>
            </a:r>
            <a:endParaRPr lang="en-US" sz="2734" b="1" dirty="0">
              <a:solidFill>
                <a:srgbClr val="FF0000"/>
              </a:solidFill>
              <a:latin typeface="Book Antiqua" panose="02040602050305030304" pitchFamily="18" charset="0"/>
              <a:ea typeface="Arimo Bold"/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="" xmlns:a16="http://schemas.microsoft.com/office/drawing/2014/main" id="{C0B6481A-B57C-4195-BA16-40B7DE2A122A}"/>
              </a:ext>
            </a:extLst>
          </p:cNvPr>
          <p:cNvSpPr txBox="1"/>
          <p:nvPr/>
        </p:nvSpPr>
        <p:spPr>
          <a:xfrm>
            <a:off x="627589" y="2462486"/>
            <a:ext cx="3965929" cy="419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7"/>
              </a:lnSpc>
            </a:pPr>
            <a:endParaRPr lang="en-US" sz="2734" dirty="0">
              <a:solidFill>
                <a:srgbClr val="000000"/>
              </a:solidFill>
              <a:latin typeface="Arimo Bold"/>
              <a:ea typeface="Arimo Bold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="" xmlns:a16="http://schemas.microsoft.com/office/drawing/2014/main" id="{940AA2A9-33FC-4BEA-9B12-FA9156F73F71}"/>
              </a:ext>
            </a:extLst>
          </p:cNvPr>
          <p:cNvSpPr txBox="1"/>
          <p:nvPr/>
        </p:nvSpPr>
        <p:spPr>
          <a:xfrm>
            <a:off x="693040" y="1906997"/>
            <a:ext cx="3965929" cy="41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7"/>
              </a:lnSpc>
            </a:pPr>
            <a:endParaRPr lang="en-US" sz="2734" dirty="0">
              <a:solidFill>
                <a:srgbClr val="000000"/>
              </a:solidFill>
              <a:latin typeface="Arimo Bold"/>
              <a:ea typeface="Arimo Bold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="" xmlns:a16="http://schemas.microsoft.com/office/drawing/2014/main" id="{9F30B753-C3F6-409D-A124-4C87CD304608}"/>
              </a:ext>
            </a:extLst>
          </p:cNvPr>
          <p:cNvSpPr txBox="1"/>
          <p:nvPr/>
        </p:nvSpPr>
        <p:spPr>
          <a:xfrm>
            <a:off x="304639" y="2281160"/>
            <a:ext cx="2858266" cy="419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17"/>
              </a:lnSpc>
            </a:pPr>
            <a:endParaRPr lang="en-US" sz="2734" dirty="0">
              <a:solidFill>
                <a:srgbClr val="000000"/>
              </a:solidFill>
              <a:latin typeface="Arimo Bold"/>
              <a:ea typeface="Arimo Bold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="" xmlns:a16="http://schemas.microsoft.com/office/drawing/2014/main" id="{764BA87F-9B79-4C5D-B629-224CD1D54C36}"/>
              </a:ext>
            </a:extLst>
          </p:cNvPr>
          <p:cNvSpPr txBox="1"/>
          <p:nvPr/>
        </p:nvSpPr>
        <p:spPr>
          <a:xfrm>
            <a:off x="330804" y="1318445"/>
            <a:ext cx="2899209" cy="803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17"/>
              </a:lnSpc>
            </a:pPr>
            <a:endParaRPr lang="pl-PL" sz="1200" dirty="0">
              <a:solidFill>
                <a:srgbClr val="000000"/>
              </a:solidFill>
              <a:latin typeface="Arimo Bold"/>
              <a:ea typeface="Arimo Bold"/>
            </a:endParaRPr>
          </a:p>
          <a:p>
            <a:pPr>
              <a:lnSpc>
                <a:spcPts val="3417"/>
              </a:lnSpc>
            </a:pPr>
            <a:endParaRPr lang="en-US" sz="1200" dirty="0">
              <a:solidFill>
                <a:srgbClr val="000000"/>
              </a:solidFill>
              <a:latin typeface="Arimo Bold"/>
              <a:ea typeface="Arimo Bold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="" xmlns:a16="http://schemas.microsoft.com/office/drawing/2014/main" id="{55521A71-4B09-492D-A272-DEF58FD12244}"/>
              </a:ext>
            </a:extLst>
          </p:cNvPr>
          <p:cNvSpPr txBox="1"/>
          <p:nvPr/>
        </p:nvSpPr>
        <p:spPr>
          <a:xfrm>
            <a:off x="457039" y="2092132"/>
            <a:ext cx="2899209" cy="803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17"/>
              </a:lnSpc>
            </a:pPr>
            <a:endParaRPr lang="pl-PL" sz="1200" dirty="0">
              <a:solidFill>
                <a:srgbClr val="000000"/>
              </a:solidFill>
              <a:latin typeface="Arimo Bold"/>
              <a:ea typeface="Arimo Bold"/>
            </a:endParaRPr>
          </a:p>
          <a:p>
            <a:pPr>
              <a:lnSpc>
                <a:spcPts val="3417"/>
              </a:lnSpc>
            </a:pPr>
            <a:endParaRPr lang="en-US" sz="1200" dirty="0">
              <a:solidFill>
                <a:srgbClr val="000000"/>
              </a:solidFill>
              <a:latin typeface="Arimo Bold"/>
              <a:ea typeface="Arimo Bold"/>
            </a:endParaRPr>
          </a:p>
        </p:txBody>
      </p:sp>
      <p:pic>
        <p:nvPicPr>
          <p:cNvPr id="20" name="Picture 2" descr="C:\Users\Pomoc\Desktop\pliki z pulpitu\logo2019.jpg">
            <a:extLst>
              <a:ext uri="{FF2B5EF4-FFF2-40B4-BE49-F238E27FC236}">
                <a16:creationId xmlns="" xmlns:a16="http://schemas.microsoft.com/office/drawing/2014/main" id="{2E625B84-28C1-4CF6-B820-C4A8765BE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461" y="114286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554A65E7-FC1C-44D6-B387-4691C8ACE4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71" y="480644"/>
            <a:ext cx="1194551" cy="79605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E3E42B1A-93BF-4520-8770-FCD153E774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401" y="477169"/>
            <a:ext cx="1346042" cy="84127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="" xmlns:a16="http://schemas.microsoft.com/office/drawing/2014/main" id="{D34317A4-ABBB-4F23-8B1C-0A38D5F27161}"/>
              </a:ext>
            </a:extLst>
          </p:cNvPr>
          <p:cNvSpPr/>
          <p:nvPr/>
        </p:nvSpPr>
        <p:spPr>
          <a:xfrm>
            <a:off x="425204" y="2065766"/>
            <a:ext cx="276165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444444"/>
                </a:solidFill>
                <a:latin typeface="Book Antiqua" panose="02040602050305030304" pitchFamily="18" charset="0"/>
              </a:rPr>
              <a:t>Jesteśmy w trakcie </a:t>
            </a:r>
            <a:r>
              <a:rPr lang="pl-PL" sz="2000">
                <a:solidFill>
                  <a:srgbClr val="444444"/>
                </a:solidFill>
                <a:latin typeface="Book Antiqua" panose="02040602050305030304" pitchFamily="18" charset="0"/>
              </a:rPr>
              <a:t>realizacji  projektu </a:t>
            </a:r>
            <a:r>
              <a:rPr lang="pl-PL" sz="2000" b="1" dirty="0">
                <a:solidFill>
                  <a:srgbClr val="FF0000"/>
                </a:solidFill>
                <a:latin typeface="Book Antiqua" panose="02040602050305030304" pitchFamily="18" charset="0"/>
              </a:rPr>
              <a:t>„Zawodowcy na czeskim rynku pracy” </a:t>
            </a:r>
            <a:r>
              <a:rPr lang="pl-PL" sz="2000" dirty="0">
                <a:solidFill>
                  <a:srgbClr val="444444"/>
                </a:solidFill>
                <a:latin typeface="Book Antiqua" panose="02040602050305030304" pitchFamily="18" charset="0"/>
              </a:rPr>
              <a:t> w partnerstwie z firmą </a:t>
            </a:r>
            <a:r>
              <a:rPr lang="pl-PL" sz="2000" dirty="0" err="1">
                <a:solidFill>
                  <a:srgbClr val="444444"/>
                </a:solidFill>
                <a:latin typeface="Book Antiqua" panose="02040602050305030304" pitchFamily="18" charset="0"/>
              </a:rPr>
              <a:t>Educare</a:t>
            </a:r>
            <a:r>
              <a:rPr lang="pl-PL" sz="2000" dirty="0">
                <a:solidFill>
                  <a:srgbClr val="444444"/>
                </a:solidFill>
                <a:latin typeface="Book Antiqua" panose="02040602050305030304" pitchFamily="18" charset="0"/>
              </a:rPr>
              <a:t> et </a:t>
            </a:r>
            <a:r>
              <a:rPr lang="pl-PL" sz="2000" dirty="0" err="1">
                <a:solidFill>
                  <a:srgbClr val="444444"/>
                </a:solidFill>
                <a:latin typeface="Book Antiqua" panose="02040602050305030304" pitchFamily="18" charset="0"/>
              </a:rPr>
              <a:t>Labora</a:t>
            </a:r>
            <a:r>
              <a:rPr lang="pl-PL" sz="2000" dirty="0">
                <a:solidFill>
                  <a:srgbClr val="444444"/>
                </a:solidFill>
                <a:latin typeface="Book Antiqua" panose="02040602050305030304" pitchFamily="18" charset="0"/>
              </a:rPr>
              <a:t> </a:t>
            </a:r>
            <a:r>
              <a:rPr lang="pl-PL" sz="2000" dirty="0" err="1">
                <a:solidFill>
                  <a:srgbClr val="444444"/>
                </a:solidFill>
                <a:latin typeface="Book Antiqua" panose="02040602050305030304" pitchFamily="18" charset="0"/>
              </a:rPr>
              <a:t>s.r.o</a:t>
            </a:r>
            <a:r>
              <a:rPr lang="pl-PL" sz="2000" dirty="0">
                <a:solidFill>
                  <a:srgbClr val="444444"/>
                </a:solidFill>
                <a:latin typeface="Book Antiqua" panose="02040602050305030304" pitchFamily="18" charset="0"/>
              </a:rPr>
              <a:t>. w </a:t>
            </a:r>
            <a:r>
              <a:rPr lang="pl-PL" sz="2000" b="1" dirty="0">
                <a:solidFill>
                  <a:srgbClr val="FF0000"/>
                </a:solidFill>
                <a:latin typeface="Book Antiqua" panose="02040602050305030304" pitchFamily="18" charset="0"/>
              </a:rPr>
              <a:t>Czechach</a:t>
            </a:r>
            <a:r>
              <a:rPr lang="pl-PL" sz="2000" dirty="0">
                <a:solidFill>
                  <a:srgbClr val="444444"/>
                </a:solidFill>
                <a:latin typeface="Book Antiqua" panose="02040602050305030304" pitchFamily="18" charset="0"/>
              </a:rPr>
              <a:t>.</a:t>
            </a:r>
            <a:r>
              <a:rPr lang="pl-PL" sz="1200" dirty="0">
                <a:latin typeface="Book Antiqua" panose="02040602050305030304" pitchFamily="18" charset="0"/>
              </a:rPr>
              <a:t/>
            </a:r>
            <a:br>
              <a:rPr lang="pl-PL" sz="1200" dirty="0">
                <a:latin typeface="Book Antiqua" panose="02040602050305030304" pitchFamily="18" charset="0"/>
              </a:rPr>
            </a:br>
            <a:r>
              <a:rPr lang="pl-PL" sz="1200" dirty="0">
                <a:latin typeface="Book Antiqua" panose="02040602050305030304" pitchFamily="18" charset="0"/>
              </a:rPr>
              <a:t/>
            </a:r>
            <a:br>
              <a:rPr lang="pl-PL" sz="1200" dirty="0">
                <a:latin typeface="Book Antiqua" panose="02040602050305030304" pitchFamily="18" charset="0"/>
              </a:rPr>
            </a:br>
            <a:endParaRPr lang="pl-PL" dirty="0"/>
          </a:p>
        </p:txBody>
      </p:sp>
      <p:pic>
        <p:nvPicPr>
          <p:cNvPr id="18" name="Obraz 17">
            <a:extLst>
              <a:ext uri="{FF2B5EF4-FFF2-40B4-BE49-F238E27FC236}">
                <a16:creationId xmlns="" xmlns:a16="http://schemas.microsoft.com/office/drawing/2014/main" id="{2920D3C3-B847-4C11-93D0-9E3B06B2F9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007">
            <a:off x="3785995" y="2589877"/>
            <a:ext cx="4718743" cy="3145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921C7D86-A599-4456-AA33-26B8CA1EA1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448">
            <a:off x="3720052" y="3058849"/>
            <a:ext cx="4721574" cy="31469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BF4D1A50-C231-45FB-9496-0B04131F7F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035">
            <a:off x="3462547" y="1794102"/>
            <a:ext cx="4721574" cy="3145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az 14">
            <a:extLst>
              <a:ext uri="{FF2B5EF4-FFF2-40B4-BE49-F238E27FC236}">
                <a16:creationId xmlns="" xmlns:a16="http://schemas.microsoft.com/office/drawing/2014/main" id="{6D58371F-1058-4EE5-A10A-F85AFAD484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330">
            <a:off x="3284411" y="1882874"/>
            <a:ext cx="5592677" cy="39541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Obraz 23">
            <a:extLst>
              <a:ext uri="{FF2B5EF4-FFF2-40B4-BE49-F238E27FC236}">
                <a16:creationId xmlns="" xmlns:a16="http://schemas.microsoft.com/office/drawing/2014/main" id="{6522CF7F-7ADB-4AE5-AEE4-9ECB2080E7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97" y="5882784"/>
            <a:ext cx="6804248" cy="1020904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="" xmlns:p14="http://schemas.microsoft.com/office/powerpoint/2010/main" val="3992467598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82A02925-E6CD-4A32-B1C0-4319C2D837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976" cy="6858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785256" y="848757"/>
            <a:ext cx="6758163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pl-PL" sz="2400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Bierzemy udział w konkursach i olimpiadach zawodowych m.in.:</a:t>
            </a:r>
            <a:endParaRPr lang="en-US" sz="2400" b="1" dirty="0">
              <a:solidFill>
                <a:srgbClr val="FF0000"/>
              </a:solidFill>
              <a:latin typeface="Book Antiqua" panose="02040602050305030304" pitchFamily="18" charset="0"/>
              <a:ea typeface="Arimo Bold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="" xmlns:a16="http://schemas.microsoft.com/office/drawing/2014/main" id="{F840008A-1932-43C1-9381-EBE8B06B9818}"/>
              </a:ext>
            </a:extLst>
          </p:cNvPr>
          <p:cNvSpPr txBox="1"/>
          <p:nvPr/>
        </p:nvSpPr>
        <p:spPr>
          <a:xfrm>
            <a:off x="186637" y="1746201"/>
            <a:ext cx="3575410" cy="5181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744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Olimpiada</a:t>
            </a:r>
            <a:r>
              <a:rPr lang="pl-PL" dirty="0">
                <a:solidFill>
                  <a:srgbClr val="000000"/>
                </a:solidFill>
                <a:latin typeface="Book Antiqua" panose="02040602050305030304" pitchFamily="18" charset="0"/>
                <a:ea typeface="Arimo Bold"/>
              </a:rPr>
              <a:t> Wiedzy </a:t>
            </a:r>
            <a:br>
              <a:rPr lang="pl-PL" dirty="0">
                <a:solidFill>
                  <a:srgbClr val="000000"/>
                </a:solidFill>
                <a:latin typeface="Book Antiqua" panose="02040602050305030304" pitchFamily="18" charset="0"/>
                <a:ea typeface="Arimo Bold"/>
              </a:rPr>
            </a:br>
            <a:r>
              <a:rPr lang="pl-PL" dirty="0">
                <a:solidFill>
                  <a:srgbClr val="000000"/>
                </a:solidFill>
                <a:latin typeface="Book Antiqua" panose="02040602050305030304" pitchFamily="18" charset="0"/>
                <a:ea typeface="Arimo Bold"/>
              </a:rPr>
              <a:t>i Umiejętności Rolniczych</a:t>
            </a:r>
          </a:p>
          <a:p>
            <a:pPr marL="342900" indent="-342900">
              <a:lnSpc>
                <a:spcPts val="2744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Olimpiada</a:t>
            </a:r>
            <a:r>
              <a:rPr lang="pl-PL" dirty="0">
                <a:solidFill>
                  <a:srgbClr val="000000"/>
                </a:solidFill>
                <a:latin typeface="Book Antiqua" panose="02040602050305030304" pitchFamily="18" charset="0"/>
                <a:ea typeface="Arimo Bold"/>
              </a:rPr>
              <a:t> Młodych Producentów Rolnych</a:t>
            </a:r>
          </a:p>
          <a:p>
            <a:pPr marL="342900" indent="-342900">
              <a:lnSpc>
                <a:spcPts val="2744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  <a:latin typeface="Book Antiqua" panose="02040602050305030304" pitchFamily="18" charset="0"/>
                <a:ea typeface="Arimo Bold"/>
              </a:rPr>
              <a:t>Regionalny Konkurs Mechaniczny</a:t>
            </a:r>
          </a:p>
          <a:p>
            <a:pPr marL="342900" indent="-342900">
              <a:lnSpc>
                <a:spcPts val="2744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0000"/>
                </a:solidFill>
                <a:latin typeface="Book Antiqua" panose="02040602050305030304" pitchFamily="18" charset="0"/>
                <a:ea typeface="Arimo Bold"/>
              </a:rPr>
              <a:t> 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Konkurs</a:t>
            </a:r>
            <a:r>
              <a:rPr lang="pl-PL" dirty="0">
                <a:solidFill>
                  <a:srgbClr val="000000"/>
                </a:solidFill>
                <a:latin typeface="Book Antiqua" panose="02040602050305030304" pitchFamily="18" charset="0"/>
                <a:ea typeface="Arimo Bold"/>
              </a:rPr>
              <a:t> Wiedzy Rolniczej </a:t>
            </a:r>
            <a:br>
              <a:rPr lang="pl-PL" dirty="0">
                <a:solidFill>
                  <a:srgbClr val="000000"/>
                </a:solidFill>
                <a:latin typeface="Book Antiqua" panose="02040602050305030304" pitchFamily="18" charset="0"/>
                <a:ea typeface="Arimo Bold"/>
              </a:rPr>
            </a:br>
            <a:r>
              <a:rPr lang="pl-PL" dirty="0">
                <a:solidFill>
                  <a:srgbClr val="000000"/>
                </a:solidFill>
                <a:latin typeface="Book Antiqua" panose="02040602050305030304" pitchFamily="18" charset="0"/>
                <a:ea typeface="Arimo Bold"/>
              </a:rPr>
              <a:t>im. Tadeusza Skiby </a:t>
            </a:r>
          </a:p>
          <a:p>
            <a:pPr marL="342900" indent="-342900">
              <a:lnSpc>
                <a:spcPts val="2744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Ogólnopolskie</a:t>
            </a:r>
            <a:r>
              <a:rPr lang="pl-PL" dirty="0">
                <a:solidFill>
                  <a:srgbClr val="000000"/>
                </a:solidFill>
                <a:latin typeface="Book Antiqua" panose="02040602050305030304" pitchFamily="18" charset="0"/>
                <a:ea typeface="Arimo Bold"/>
              </a:rPr>
              <a:t> Mistrzostwa Mechaników</a:t>
            </a:r>
          </a:p>
          <a:p>
            <a:pPr marL="342900" indent="-342900">
              <a:lnSpc>
                <a:spcPts val="2744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Powiatowy </a:t>
            </a:r>
            <a:r>
              <a:rPr lang="pl-PL" dirty="0">
                <a:solidFill>
                  <a:srgbClr val="000000"/>
                </a:solidFill>
                <a:latin typeface="Book Antiqua" panose="02040602050305030304" pitchFamily="18" charset="0"/>
                <a:ea typeface="Arimo Bold"/>
              </a:rPr>
              <a:t>Młodzieżowy Turniej Motoryzacyjny</a:t>
            </a:r>
          </a:p>
          <a:p>
            <a:pPr>
              <a:lnSpc>
                <a:spcPts val="2744"/>
              </a:lnSpc>
            </a:pPr>
            <a:endParaRPr lang="pl-PL" sz="2000" dirty="0">
              <a:solidFill>
                <a:srgbClr val="000000"/>
              </a:solidFill>
              <a:latin typeface="Arimo Bold"/>
              <a:ea typeface="Arimo Bold"/>
            </a:endParaRPr>
          </a:p>
          <a:p>
            <a:pPr>
              <a:lnSpc>
                <a:spcPts val="2744"/>
              </a:lnSpc>
            </a:pPr>
            <a:endParaRPr lang="pl-PL" sz="2000" dirty="0">
              <a:solidFill>
                <a:srgbClr val="000000"/>
              </a:solidFill>
              <a:latin typeface="Arimo Bold"/>
              <a:ea typeface="Arimo Bold"/>
            </a:endParaRPr>
          </a:p>
          <a:p>
            <a:pPr>
              <a:lnSpc>
                <a:spcPts val="2744"/>
              </a:lnSpc>
            </a:pPr>
            <a:r>
              <a:rPr lang="pl-PL" sz="2195" dirty="0">
                <a:solidFill>
                  <a:srgbClr val="000000"/>
                </a:solidFill>
                <a:latin typeface="Arimo Bold"/>
                <a:ea typeface="Arimo Bold"/>
              </a:rPr>
              <a:t> </a:t>
            </a:r>
            <a:endParaRPr lang="en-US" sz="2195" dirty="0">
              <a:solidFill>
                <a:srgbClr val="000000"/>
              </a:solidFill>
              <a:latin typeface="Arimo Bold"/>
              <a:ea typeface="Arimo Bold"/>
            </a:endParaRPr>
          </a:p>
        </p:txBody>
      </p:sp>
      <p:pic>
        <p:nvPicPr>
          <p:cNvPr id="21" name="Obraz 20">
            <a:extLst>
              <a:ext uri="{FF2B5EF4-FFF2-40B4-BE49-F238E27FC236}">
                <a16:creationId xmlns="" xmlns:a16="http://schemas.microsoft.com/office/drawing/2014/main" id="{E635A10A-7717-46D8-B3AB-7D8ACC8158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089" y="1664830"/>
            <a:ext cx="4173411" cy="3125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Obraz 22">
            <a:extLst>
              <a:ext uri="{FF2B5EF4-FFF2-40B4-BE49-F238E27FC236}">
                <a16:creationId xmlns="" xmlns:a16="http://schemas.microsoft.com/office/drawing/2014/main" id="{A863AE05-4DA3-405F-BBFC-D08A776D1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56" y="3880921"/>
            <a:ext cx="4173411" cy="2782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Obraz 24">
            <a:extLst>
              <a:ext uri="{FF2B5EF4-FFF2-40B4-BE49-F238E27FC236}">
                <a16:creationId xmlns="" xmlns:a16="http://schemas.microsoft.com/office/drawing/2014/main" id="{350CCC9E-978E-467E-AB6F-00D926CC59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372" y="1767800"/>
            <a:ext cx="4173411" cy="2782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Obraz 27">
            <a:extLst>
              <a:ext uri="{FF2B5EF4-FFF2-40B4-BE49-F238E27FC236}">
                <a16:creationId xmlns="" xmlns:a16="http://schemas.microsoft.com/office/drawing/2014/main" id="{0048F600-270C-410B-B3C2-74F0693362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11" y="2241564"/>
            <a:ext cx="3575410" cy="2782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Obraz 28">
            <a:extLst>
              <a:ext uri="{FF2B5EF4-FFF2-40B4-BE49-F238E27FC236}">
                <a16:creationId xmlns="" xmlns:a16="http://schemas.microsoft.com/office/drawing/2014/main" id="{78914ADF-10B4-4692-8445-A869DF3843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30" y="3293552"/>
            <a:ext cx="3575410" cy="23836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Obraz 30">
            <a:extLst>
              <a:ext uri="{FF2B5EF4-FFF2-40B4-BE49-F238E27FC236}">
                <a16:creationId xmlns="" xmlns:a16="http://schemas.microsoft.com/office/drawing/2014/main" id="{AAC1A739-049D-48CC-AA56-1ED42C260F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460" y="2281789"/>
            <a:ext cx="4167614" cy="3125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Obraz 31">
            <a:extLst>
              <a:ext uri="{FF2B5EF4-FFF2-40B4-BE49-F238E27FC236}">
                <a16:creationId xmlns="" xmlns:a16="http://schemas.microsoft.com/office/drawing/2014/main" id="{85802CD7-739B-40BF-91FD-C7D15AB3B8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005" y="2553017"/>
            <a:ext cx="2911059" cy="388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C:\Users\Pomoc\Desktop\pliki z pulpitu\logo2019.jpg">
            <a:extLst>
              <a:ext uri="{FF2B5EF4-FFF2-40B4-BE49-F238E27FC236}">
                <a16:creationId xmlns="" xmlns:a16="http://schemas.microsoft.com/office/drawing/2014/main" id="{E6EABECB-D3E4-4B6F-9A48-1F94A5F96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496" y="0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ytuł 1">
            <a:extLst>
              <a:ext uri="{FF2B5EF4-FFF2-40B4-BE49-F238E27FC236}">
                <a16:creationId xmlns="" xmlns:a16="http://schemas.microsoft.com/office/drawing/2014/main" id="{227A8D5D-B30E-4C9A-B805-0080A1C50D47}"/>
              </a:ext>
            </a:extLst>
          </p:cNvPr>
          <p:cNvSpPr txBox="1">
            <a:spLocks/>
          </p:cNvSpPr>
          <p:nvPr/>
        </p:nvSpPr>
        <p:spPr>
          <a:xfrm>
            <a:off x="2339752" y="337596"/>
            <a:ext cx="5110336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Book Antiqua" pitchFamily="18" charset="0"/>
              </a:rPr>
              <a:t>Zespół Szkół w Żółkiewce</a:t>
            </a:r>
          </a:p>
        </p:txBody>
      </p:sp>
    </p:spTree>
    <p:extLst>
      <p:ext uri="{BB962C8B-B14F-4D97-AF65-F5344CB8AC3E}">
        <p14:creationId xmlns="" xmlns:p14="http://schemas.microsoft.com/office/powerpoint/2010/main" val="49080957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25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75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F108F535-6D36-42D9-A203-B676F98D4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" y="0"/>
            <a:ext cx="9173976" cy="685800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837556" y="81745"/>
            <a:ext cx="2157209" cy="1135231"/>
          </a:xfrm>
          <a:custGeom>
            <a:avLst/>
            <a:gdLst/>
            <a:ahLst/>
            <a:cxnLst/>
            <a:rect l="l" t="t" r="r" b="b"/>
            <a:pathLst>
              <a:path w="4314417" h="2270462">
                <a:moveTo>
                  <a:pt x="0" y="0"/>
                </a:moveTo>
                <a:lnTo>
                  <a:pt x="4314417" y="0"/>
                </a:lnTo>
                <a:lnTo>
                  <a:pt x="4314417" y="2270462"/>
                </a:lnTo>
                <a:lnTo>
                  <a:pt x="0" y="22704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530" y="5569361"/>
            <a:ext cx="2157209" cy="1135231"/>
          </a:xfrm>
          <a:custGeom>
            <a:avLst/>
            <a:gdLst/>
            <a:ahLst/>
            <a:cxnLst/>
            <a:rect l="l" t="t" r="r" b="b"/>
            <a:pathLst>
              <a:path w="4314417" h="2270462">
                <a:moveTo>
                  <a:pt x="4314417" y="0"/>
                </a:moveTo>
                <a:lnTo>
                  <a:pt x="0" y="0"/>
                </a:lnTo>
                <a:lnTo>
                  <a:pt x="0" y="2270462"/>
                </a:lnTo>
                <a:lnTo>
                  <a:pt x="4314417" y="2270462"/>
                </a:lnTo>
                <a:lnTo>
                  <a:pt x="4314417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14185" y="1218521"/>
            <a:ext cx="1653402" cy="744031"/>
          </a:xfrm>
          <a:custGeom>
            <a:avLst/>
            <a:gdLst/>
            <a:ahLst/>
            <a:cxnLst/>
            <a:rect l="l" t="t" r="r" b="b"/>
            <a:pathLst>
              <a:path w="3306804" h="1488062">
                <a:moveTo>
                  <a:pt x="0" y="0"/>
                </a:moveTo>
                <a:lnTo>
                  <a:pt x="3306804" y="0"/>
                </a:lnTo>
                <a:lnTo>
                  <a:pt x="3306804" y="1488062"/>
                </a:lnTo>
                <a:lnTo>
                  <a:pt x="0" y="148806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2" name="TextBox 12"/>
          <p:cNvSpPr txBox="1"/>
          <p:nvPr/>
        </p:nvSpPr>
        <p:spPr>
          <a:xfrm>
            <a:off x="2857980" y="839947"/>
            <a:ext cx="4510948" cy="417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17"/>
              </a:lnSpc>
            </a:pPr>
            <a:r>
              <a:rPr lang="pl-PL" sz="2734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Wyjazdy na strzelnicę </a:t>
            </a:r>
            <a:r>
              <a:rPr lang="en-US" sz="2734" dirty="0">
                <a:solidFill>
                  <a:srgbClr val="000000"/>
                </a:solidFill>
                <a:latin typeface="Arimo Bold"/>
                <a:ea typeface="Arimo Bold"/>
              </a:rPr>
              <a:t>💥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="" xmlns:a16="http://schemas.microsoft.com/office/drawing/2014/main" id="{B8F17AB9-4283-4E48-93BC-A9C08301E1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219" y="1572898"/>
            <a:ext cx="4767118" cy="31780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12">
            <a:extLst>
              <a:ext uri="{FF2B5EF4-FFF2-40B4-BE49-F238E27FC236}">
                <a16:creationId xmlns="" xmlns:a16="http://schemas.microsoft.com/office/drawing/2014/main" id="{C0B6481A-B57C-4195-BA16-40B7DE2A122A}"/>
              </a:ext>
            </a:extLst>
          </p:cNvPr>
          <p:cNvSpPr txBox="1"/>
          <p:nvPr/>
        </p:nvSpPr>
        <p:spPr>
          <a:xfrm>
            <a:off x="627589" y="2462486"/>
            <a:ext cx="3965929" cy="419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7"/>
              </a:lnSpc>
            </a:pPr>
            <a:endParaRPr lang="en-US" sz="2734" dirty="0">
              <a:solidFill>
                <a:srgbClr val="000000"/>
              </a:solidFill>
              <a:latin typeface="Arimo Bold"/>
              <a:ea typeface="Arimo Bold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3565C59C-A44F-4090-9AE1-636A21CED55F}"/>
              </a:ext>
            </a:extLst>
          </p:cNvPr>
          <p:cNvSpPr/>
          <p:nvPr/>
        </p:nvSpPr>
        <p:spPr>
          <a:xfrm>
            <a:off x="235477" y="1961903"/>
            <a:ext cx="35729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363D42"/>
                </a:solidFill>
                <a:latin typeface="Book Antiqua" panose="02040602050305030304" pitchFamily="18" charset="0"/>
              </a:rPr>
              <a:t>Dzięki uzyskanym środkom finansowym od 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sponsorów</a:t>
            </a:r>
            <a:r>
              <a:rPr lang="pl-PL" dirty="0">
                <a:solidFill>
                  <a:srgbClr val="363D42"/>
                </a:solidFill>
                <a:latin typeface="Book Antiqua" panose="02040602050305030304" pitchFamily="18" charset="0"/>
              </a:rPr>
              <a:t>:   tj.</a:t>
            </a:r>
            <a:r>
              <a:rPr lang="pl-PL" b="1" dirty="0">
                <a:solidFill>
                  <a:srgbClr val="363D42"/>
                </a:solidFill>
                <a:latin typeface="Book Antiqua" panose="02040602050305030304" pitchFamily="18" charset="0"/>
              </a:rPr>
              <a:t> Banku Spółdzielczego w Krasnymstawie oraz Banku Spółdzielczego w Izbicy</a:t>
            </a:r>
            <a:r>
              <a:rPr lang="pl-PL" dirty="0">
                <a:solidFill>
                  <a:srgbClr val="363D42"/>
                </a:solidFill>
                <a:latin typeface="Book Antiqua" panose="02040602050305030304" pitchFamily="18" charset="0"/>
              </a:rPr>
              <a:t> nasi uczniowie mogę uczestniczyć </a:t>
            </a:r>
            <a:br>
              <a:rPr lang="pl-PL" dirty="0">
                <a:solidFill>
                  <a:srgbClr val="363D42"/>
                </a:solidFill>
                <a:latin typeface="Book Antiqua" panose="02040602050305030304" pitchFamily="18" charset="0"/>
              </a:rPr>
            </a:br>
            <a:r>
              <a:rPr lang="pl-PL" dirty="0">
                <a:solidFill>
                  <a:srgbClr val="363D42"/>
                </a:solidFill>
                <a:latin typeface="Book Antiqua" panose="02040602050305030304" pitchFamily="18" charset="0"/>
              </a:rPr>
              <a:t>w 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bezpłatnych zajęciach </a:t>
            </a:r>
            <a:r>
              <a:rPr lang="pl-PL" dirty="0">
                <a:solidFill>
                  <a:srgbClr val="363D42"/>
                </a:solidFill>
                <a:latin typeface="Book Antiqua" panose="02040602050305030304" pitchFamily="18" charset="0"/>
              </a:rPr>
              <a:t>na strzelnicy Krasnostawskiego Stowarzyszenia Strzeleckiego PATRON dzięki czemu mają możliwość praktycznego szkolenia z obsługi 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broni palnej</a:t>
            </a:r>
            <a:r>
              <a:rPr lang="pl-PL" dirty="0">
                <a:solidFill>
                  <a:srgbClr val="363D42"/>
                </a:solidFill>
                <a:latin typeface="Book Antiqua" panose="02040602050305030304" pitchFamily="18" charset="0"/>
              </a:rPr>
              <a:t>.</a:t>
            </a:r>
            <a:endParaRPr lang="pl-PL" dirty="0">
              <a:latin typeface="Book Antiqua" panose="02040602050305030304" pitchFamily="18" charset="0"/>
            </a:endParaRPr>
          </a:p>
        </p:txBody>
      </p:sp>
      <p:pic>
        <p:nvPicPr>
          <p:cNvPr id="14" name="Picture 2" descr="C:\Users\Pomoc\Desktop\pliki z pulpitu\logo2019.jpg">
            <a:extLst>
              <a:ext uri="{FF2B5EF4-FFF2-40B4-BE49-F238E27FC236}">
                <a16:creationId xmlns="" xmlns:a16="http://schemas.microsoft.com/office/drawing/2014/main" id="{20DE366C-BAF4-4A96-8E47-A9D80423F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5461" y="114286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braz 17">
            <a:extLst>
              <a:ext uri="{FF2B5EF4-FFF2-40B4-BE49-F238E27FC236}">
                <a16:creationId xmlns="" xmlns:a16="http://schemas.microsoft.com/office/drawing/2014/main" id="{F116171B-9F12-45CA-B3BE-40630C40BC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721" y="3429000"/>
            <a:ext cx="4767118" cy="3178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az 14">
            <a:extLst>
              <a:ext uri="{FF2B5EF4-FFF2-40B4-BE49-F238E27FC236}">
                <a16:creationId xmlns="" xmlns:a16="http://schemas.microsoft.com/office/drawing/2014/main" id="{6D58371F-1058-4EE5-A10A-F85AFAD484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980" y="1450939"/>
            <a:ext cx="4634824" cy="3089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Obraz 19">
            <a:extLst>
              <a:ext uri="{FF2B5EF4-FFF2-40B4-BE49-F238E27FC236}">
                <a16:creationId xmlns="" xmlns:a16="http://schemas.microsoft.com/office/drawing/2014/main" id="{14D4BEB7-B273-46EE-AF44-4772AAF30B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921">
            <a:off x="3924198" y="3213706"/>
            <a:ext cx="4779189" cy="3186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08C48EFF-AAF0-4D99-884D-287F178DCC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316">
            <a:off x="3643355" y="1684580"/>
            <a:ext cx="5095312" cy="3396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ytuł 1">
            <a:extLst>
              <a:ext uri="{FF2B5EF4-FFF2-40B4-BE49-F238E27FC236}">
                <a16:creationId xmlns="" xmlns:a16="http://schemas.microsoft.com/office/drawing/2014/main" id="{A05FE188-693E-4850-9E1C-40B8DB98EDB6}"/>
              </a:ext>
            </a:extLst>
          </p:cNvPr>
          <p:cNvSpPr txBox="1">
            <a:spLocks/>
          </p:cNvSpPr>
          <p:nvPr/>
        </p:nvSpPr>
        <p:spPr>
          <a:xfrm>
            <a:off x="2258592" y="355929"/>
            <a:ext cx="5110336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Book Antiqua" pitchFamily="18" charset="0"/>
              </a:rPr>
              <a:t>Zespół Szkół w Żółkiewce</a:t>
            </a:r>
          </a:p>
        </p:txBody>
      </p:sp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25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82A02925-E6CD-4A32-B1C0-4319C2D837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17" y="0"/>
            <a:ext cx="9173976" cy="6858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15838" y="783583"/>
            <a:ext cx="6758163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pl-PL" sz="2400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Bierzemy udział w różnych w konkursach </a:t>
            </a:r>
            <a:br>
              <a:rPr lang="pl-PL" sz="2400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</a:br>
            <a:r>
              <a:rPr lang="pl-PL" sz="2400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i olimpiadach tematycznych m.in.: </a:t>
            </a:r>
            <a:endParaRPr lang="en-US" sz="2400" b="1" dirty="0">
              <a:solidFill>
                <a:srgbClr val="FF0000"/>
              </a:solidFill>
              <a:latin typeface="Book Antiqua" panose="02040602050305030304" pitchFamily="18" charset="0"/>
              <a:ea typeface="Arimo Bold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="" xmlns:a16="http://schemas.microsoft.com/office/drawing/2014/main" id="{F840008A-1932-43C1-9381-EBE8B06B9818}"/>
              </a:ext>
            </a:extLst>
          </p:cNvPr>
          <p:cNvSpPr txBox="1"/>
          <p:nvPr/>
        </p:nvSpPr>
        <p:spPr>
          <a:xfrm>
            <a:off x="157771" y="1606850"/>
            <a:ext cx="3205040" cy="7982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rgbClr val="000000"/>
                </a:solidFill>
                <a:latin typeface="Book Antiqua" panose="02040602050305030304" pitchFamily="18" charset="0"/>
                <a:ea typeface="Arimo Bold"/>
              </a:rPr>
              <a:t>Ogólnopolskim </a:t>
            </a:r>
            <a:r>
              <a:rPr lang="pl-PL" sz="1500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Turnieju Wiedzy Pożarniczej </a:t>
            </a:r>
            <a:r>
              <a:rPr lang="pl-PL" sz="1500" dirty="0">
                <a:solidFill>
                  <a:srgbClr val="000000"/>
                </a:solidFill>
                <a:latin typeface="Book Antiqua" panose="02040602050305030304" pitchFamily="18" charset="0"/>
                <a:ea typeface="Arimo Bold"/>
              </a:rPr>
              <a:t>„Młodzież zapobiega pożarom”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rgbClr val="000000"/>
                </a:solidFill>
                <a:latin typeface="Book Antiqua" panose="02040602050305030304" pitchFamily="18" charset="0"/>
                <a:ea typeface="Arimo Bold"/>
              </a:rPr>
              <a:t>Powiatowym</a:t>
            </a:r>
            <a:r>
              <a:rPr lang="pl-PL" sz="1500" dirty="0">
                <a:latin typeface="Book Antiqua" panose="02040602050305030304" pitchFamily="18" charset="0"/>
                <a:ea typeface="Arimo Bold"/>
              </a:rPr>
              <a:t> </a:t>
            </a:r>
            <a:r>
              <a:rPr lang="pl-PL" sz="1500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Konkursie Historycznym </a:t>
            </a:r>
            <a:r>
              <a:rPr lang="pl-PL" sz="1500" dirty="0">
                <a:latin typeface="Book Antiqua" panose="02040602050305030304" pitchFamily="18" charset="0"/>
                <a:ea typeface="Arimo Bold"/>
              </a:rPr>
              <a:t>„Ocalmy Naszą Przeszłość”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500" dirty="0">
                <a:solidFill>
                  <a:srgbClr val="000000"/>
                </a:solidFill>
                <a:latin typeface="Book Antiqua" panose="02040602050305030304" pitchFamily="18" charset="0"/>
                <a:ea typeface="Arimo Bold"/>
              </a:rPr>
              <a:t>Wojewódzkim Konkursie </a:t>
            </a:r>
            <a:r>
              <a:rPr lang="pl-PL" sz="1500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Poprawności Językowej </a:t>
            </a:r>
            <a:r>
              <a:rPr lang="pl-PL" sz="1500" dirty="0">
                <a:solidFill>
                  <a:srgbClr val="000000"/>
                </a:solidFill>
                <a:latin typeface="Book Antiqua" panose="02040602050305030304" pitchFamily="18" charset="0"/>
                <a:ea typeface="Arimo Bold"/>
              </a:rPr>
              <a:t>„Mówię i pisze po polsku”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500" dirty="0">
                <a:latin typeface="Book Antiqua" panose="02040602050305030304" pitchFamily="18" charset="0"/>
              </a:rPr>
              <a:t>Ogólnopolskim </a:t>
            </a:r>
            <a:r>
              <a:rPr lang="pl-PL" sz="1500" b="1" dirty="0">
                <a:solidFill>
                  <a:srgbClr val="FF0000"/>
                </a:solidFill>
                <a:latin typeface="Book Antiqua" panose="02040602050305030304" pitchFamily="18" charset="0"/>
              </a:rPr>
              <a:t>Konkursie dla Młodzieży</a:t>
            </a:r>
            <a:r>
              <a:rPr lang="pl-PL" sz="1500" dirty="0">
                <a:latin typeface="Book Antiqua" panose="02040602050305030304" pitchFamily="18" charset="0"/>
              </a:rPr>
              <a:t> pt. „Moja Wizja Zero – Bezpiecznie z Niebezpiecznymi Substancjami w Gospodarstwie Rolnym”.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500" dirty="0">
                <a:latin typeface="Book Antiqua" panose="02040602050305030304" pitchFamily="18" charset="0"/>
              </a:rPr>
              <a:t>Konkursie </a:t>
            </a:r>
            <a:r>
              <a:rPr lang="pl-PL" sz="1500" b="1" dirty="0">
                <a:solidFill>
                  <a:srgbClr val="FF0000"/>
                </a:solidFill>
                <a:latin typeface="Book Antiqua" panose="02040602050305030304" pitchFamily="18" charset="0"/>
              </a:rPr>
              <a:t>Prozdrowotnym</a:t>
            </a:r>
            <a:r>
              <a:rPr lang="pl-PL" sz="1500" dirty="0">
                <a:latin typeface="Book Antiqua" panose="02040602050305030304" pitchFamily="18" charset="0"/>
              </a:rPr>
              <a:t> </a:t>
            </a:r>
          </a:p>
          <a:p>
            <a:r>
              <a:rPr lang="pl-PL" sz="1500" dirty="0">
                <a:latin typeface="Book Antiqua" panose="02040602050305030304" pitchFamily="18" charset="0"/>
              </a:rPr>
              <a:t>       „Wiedza Kluczem do zdrowia”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500" dirty="0">
                <a:latin typeface="Book Antiqua" panose="02040602050305030304" pitchFamily="18" charset="0"/>
              </a:rPr>
              <a:t>Międzyszkolnych rozgrywkach </a:t>
            </a:r>
          </a:p>
          <a:p>
            <a:r>
              <a:rPr lang="pl-PL" sz="1500" dirty="0">
                <a:latin typeface="Book Antiqua" panose="02040602050305030304" pitchFamily="18" charset="0"/>
              </a:rPr>
              <a:t>        </a:t>
            </a:r>
            <a:r>
              <a:rPr lang="pl-PL" sz="15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Predator</a:t>
            </a:r>
            <a:r>
              <a:rPr lang="pl-PL" sz="1500" b="1" dirty="0">
                <a:solidFill>
                  <a:srgbClr val="FF0000"/>
                </a:solidFill>
                <a:latin typeface="Book Antiqua" panose="02040602050305030304" pitchFamily="18" charset="0"/>
              </a:rPr>
              <a:t> Games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500" dirty="0">
                <a:latin typeface="Book Antiqua" panose="02040602050305030304" pitchFamily="18" charset="0"/>
              </a:rPr>
              <a:t>Olimpiada </a:t>
            </a:r>
            <a:r>
              <a:rPr lang="pl-PL" sz="1500" b="1" dirty="0">
                <a:solidFill>
                  <a:srgbClr val="FF0000"/>
                </a:solidFill>
                <a:latin typeface="Book Antiqua" panose="02040602050305030304" pitchFamily="18" charset="0"/>
              </a:rPr>
              <a:t>Wiedzy Ekologicznej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500" dirty="0">
                <a:latin typeface="Book Antiqua" panose="02040602050305030304" pitchFamily="18" charset="0"/>
              </a:rPr>
              <a:t>Olimpiada </a:t>
            </a:r>
            <a:r>
              <a:rPr lang="pl-PL" sz="1500" b="1" dirty="0">
                <a:solidFill>
                  <a:srgbClr val="FF0000"/>
                </a:solidFill>
                <a:latin typeface="Book Antiqua" panose="02040602050305030304" pitchFamily="18" charset="0"/>
              </a:rPr>
              <a:t>ZUS</a:t>
            </a:r>
            <a:r>
              <a:rPr lang="pl-PL" sz="1500" dirty="0">
                <a:latin typeface="Book Antiqua" panose="02040602050305030304" pitchFamily="18" charset="0"/>
              </a:rPr>
              <a:t> „Warto wiedzieć więcej o ubezpieczeniach społecznych” </a:t>
            </a:r>
          </a:p>
          <a:p>
            <a:endParaRPr lang="pl-PL" sz="1600" dirty="0"/>
          </a:p>
          <a:p>
            <a:endParaRPr lang="pl-PL" sz="1600" dirty="0"/>
          </a:p>
          <a:p>
            <a:pPr>
              <a:lnSpc>
                <a:spcPts val="2744"/>
              </a:lnSpc>
            </a:pPr>
            <a:endParaRPr lang="pl-PL" dirty="0"/>
          </a:p>
          <a:p>
            <a:pPr>
              <a:lnSpc>
                <a:spcPts val="2744"/>
              </a:lnSpc>
            </a:pPr>
            <a:endParaRPr lang="pl-PL" dirty="0"/>
          </a:p>
          <a:p>
            <a:pPr marL="342900" indent="-342900">
              <a:lnSpc>
                <a:spcPts val="2744"/>
              </a:lnSpc>
              <a:buFont typeface="Arial" panose="020B0604020202020204" pitchFamily="34" charset="0"/>
              <a:buChar char="•"/>
            </a:pPr>
            <a:endParaRPr lang="pl-PL" sz="2000" dirty="0">
              <a:solidFill>
                <a:srgbClr val="000000"/>
              </a:solidFill>
              <a:latin typeface="Arimo Bold"/>
              <a:ea typeface="Arimo Bold"/>
            </a:endParaRPr>
          </a:p>
          <a:p>
            <a:pPr marL="342900" indent="-342900">
              <a:lnSpc>
                <a:spcPts val="2744"/>
              </a:lnSpc>
              <a:buFont typeface="Arial" panose="020B0604020202020204" pitchFamily="34" charset="0"/>
              <a:buChar char="•"/>
            </a:pPr>
            <a:endParaRPr lang="pl-PL" sz="2000" dirty="0">
              <a:solidFill>
                <a:srgbClr val="000000"/>
              </a:solidFill>
              <a:latin typeface="Arimo Bold"/>
              <a:ea typeface="Arimo Bold"/>
            </a:endParaRPr>
          </a:p>
          <a:p>
            <a:pPr>
              <a:lnSpc>
                <a:spcPts val="2744"/>
              </a:lnSpc>
            </a:pPr>
            <a:endParaRPr lang="pl-PL" sz="2000" dirty="0">
              <a:solidFill>
                <a:srgbClr val="000000"/>
              </a:solidFill>
              <a:latin typeface="Arimo Bold"/>
              <a:ea typeface="Arimo Bold"/>
            </a:endParaRPr>
          </a:p>
          <a:p>
            <a:pPr>
              <a:lnSpc>
                <a:spcPts val="2744"/>
              </a:lnSpc>
            </a:pPr>
            <a:endParaRPr lang="pl-PL" sz="2000" dirty="0">
              <a:solidFill>
                <a:srgbClr val="000000"/>
              </a:solidFill>
              <a:latin typeface="Arimo Bold"/>
              <a:ea typeface="Arimo Bold"/>
            </a:endParaRPr>
          </a:p>
          <a:p>
            <a:pPr>
              <a:lnSpc>
                <a:spcPts val="2744"/>
              </a:lnSpc>
            </a:pPr>
            <a:r>
              <a:rPr lang="pl-PL" sz="2195" dirty="0">
                <a:solidFill>
                  <a:srgbClr val="000000"/>
                </a:solidFill>
                <a:latin typeface="Arimo Bold"/>
                <a:ea typeface="Arimo Bold"/>
              </a:rPr>
              <a:t> </a:t>
            </a:r>
            <a:endParaRPr lang="en-US" sz="2195" dirty="0">
              <a:solidFill>
                <a:srgbClr val="000000"/>
              </a:solidFill>
              <a:latin typeface="Arimo Bold"/>
              <a:ea typeface="Arimo Bold"/>
            </a:endParaRPr>
          </a:p>
        </p:txBody>
      </p:sp>
      <p:pic>
        <p:nvPicPr>
          <p:cNvPr id="21" name="Obraz 20">
            <a:extLst>
              <a:ext uri="{FF2B5EF4-FFF2-40B4-BE49-F238E27FC236}">
                <a16:creationId xmlns="" xmlns:a16="http://schemas.microsoft.com/office/drawing/2014/main" id="{E635A10A-7717-46D8-B3AB-7D8ACC8158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414" y="3546524"/>
            <a:ext cx="4173411" cy="27874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8636E606-7646-47BC-B5DA-22BCCF47C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153" y="1597081"/>
            <a:ext cx="4173411" cy="2782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Obraz 18">
            <a:extLst>
              <a:ext uri="{FF2B5EF4-FFF2-40B4-BE49-F238E27FC236}">
                <a16:creationId xmlns="" xmlns:a16="http://schemas.microsoft.com/office/drawing/2014/main" id="{9ADC86C3-A50D-446C-9EB0-9B33E6756B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497">
            <a:off x="4453173" y="1897763"/>
            <a:ext cx="4165682" cy="2777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F421BA65-14A3-4B89-8879-D76DD551D4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70" y="3835273"/>
            <a:ext cx="4173411" cy="2782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1F119C44-467C-46B5-9BED-B7B416ABC0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534" y="1992419"/>
            <a:ext cx="4173411" cy="2782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C:\Users\Pomoc\Desktop\pliki z pulpitu\logo2019.jpg">
            <a:extLst>
              <a:ext uri="{FF2B5EF4-FFF2-40B4-BE49-F238E27FC236}">
                <a16:creationId xmlns="" xmlns:a16="http://schemas.microsoft.com/office/drawing/2014/main" id="{6504ACE9-8A9F-46E0-B153-7CED09D6A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921" y="0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az 16">
            <a:extLst>
              <a:ext uri="{FF2B5EF4-FFF2-40B4-BE49-F238E27FC236}">
                <a16:creationId xmlns="" xmlns:a16="http://schemas.microsoft.com/office/drawing/2014/main" id="{18699B9E-910A-421E-A7F3-0CF54F886A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633">
            <a:off x="4046376" y="3408856"/>
            <a:ext cx="4165682" cy="2777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6D1B6D15-912B-4088-9E5D-C1CB70CD07B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43" y="2390487"/>
            <a:ext cx="4165682" cy="2782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ytuł 1">
            <a:extLst>
              <a:ext uri="{FF2B5EF4-FFF2-40B4-BE49-F238E27FC236}">
                <a16:creationId xmlns="" xmlns:a16="http://schemas.microsoft.com/office/drawing/2014/main" id="{86E0B0A8-0413-4CC6-ADE8-75B4ECEBF703}"/>
              </a:ext>
            </a:extLst>
          </p:cNvPr>
          <p:cNvSpPr txBox="1">
            <a:spLocks/>
          </p:cNvSpPr>
          <p:nvPr/>
        </p:nvSpPr>
        <p:spPr>
          <a:xfrm>
            <a:off x="2339752" y="337596"/>
            <a:ext cx="5110336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Book Antiqua" pitchFamily="18" charset="0"/>
              </a:rPr>
              <a:t>Zespół Szkół w Żółkiewce</a:t>
            </a:r>
          </a:p>
        </p:txBody>
      </p:sp>
    </p:spTree>
    <p:extLst>
      <p:ext uri="{BB962C8B-B14F-4D97-AF65-F5344CB8AC3E}">
        <p14:creationId xmlns="" xmlns:p14="http://schemas.microsoft.com/office/powerpoint/2010/main" val="174745224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2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7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84AA28C8-ACA5-4AD0-8C01-98573884B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" y="-11800"/>
            <a:ext cx="9173976" cy="6858000"/>
          </a:xfrm>
          <a:prstGeom prst="rect">
            <a:avLst/>
          </a:prstGeom>
        </p:spPr>
      </p:pic>
      <p:pic>
        <p:nvPicPr>
          <p:cNvPr id="17" name="Obraz 16" descr="20190310_2145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35191">
            <a:off x="3930288" y="1853251"/>
            <a:ext cx="4387140" cy="24677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dtytuł 2"/>
          <p:cNvSpPr txBox="1">
            <a:spLocks/>
          </p:cNvSpPr>
          <p:nvPr/>
        </p:nvSpPr>
        <p:spPr>
          <a:xfrm>
            <a:off x="-828600" y="5464938"/>
            <a:ext cx="5936704" cy="694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520093" y="810875"/>
            <a:ext cx="5882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Organizujemy wycieczki dydaktyczne m.in. do: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63180" y="1353846"/>
            <a:ext cx="320293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Book Antiqua" panose="02040602050305030304" pitchFamily="18" charset="0"/>
              </a:rPr>
              <a:t>Międzynarodowe</a:t>
            </a:r>
            <a:r>
              <a:rPr lang="pl-PL" sz="160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Wystawa Maszyn Rolniczych </a:t>
            </a:r>
            <a:r>
              <a:rPr lang="pl-PL" sz="1600" dirty="0">
                <a:latin typeface="Book Antiqua" panose="02040602050305030304" pitchFamily="18" charset="0"/>
              </a:rPr>
              <a:t>AGRO-SHOW w Bednarach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Book Antiqua" panose="02040602050305030304" pitchFamily="18" charset="0"/>
              </a:rPr>
              <a:t>Międzynarodowe </a:t>
            </a: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Targi Techniki Rolniczej </a:t>
            </a:r>
            <a:r>
              <a:rPr lang="pl-PL" sz="1600" dirty="0">
                <a:latin typeface="Book Antiqua" panose="02040602050305030304" pitchFamily="18" charset="0"/>
              </a:rPr>
              <a:t>AGROTECH w Kielcach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Fabryka</a:t>
            </a:r>
            <a:r>
              <a:rPr lang="pl-PL" sz="160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pl-PL" sz="1600" dirty="0">
                <a:latin typeface="Book Antiqua" panose="02040602050305030304" pitchFamily="18" charset="0"/>
              </a:rPr>
              <a:t>Łożysk Tocznych </a:t>
            </a:r>
            <a:br>
              <a:rPr lang="pl-PL" sz="1600" dirty="0">
                <a:latin typeface="Book Antiqua" panose="02040602050305030304" pitchFamily="18" charset="0"/>
              </a:rPr>
            </a:br>
            <a:r>
              <a:rPr lang="pl-PL" sz="1600" dirty="0">
                <a:latin typeface="Book Antiqua" panose="02040602050305030304" pitchFamily="18" charset="0"/>
              </a:rPr>
              <a:t>w Kraśniku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Fabryka Maszyn Rolniczych </a:t>
            </a:r>
            <a:r>
              <a:rPr lang="pl-PL" sz="1600">
                <a:latin typeface="Book Antiqua" panose="02040602050305030304" pitchFamily="18" charset="0"/>
              </a:rPr>
              <a:t>Weremczuk </a:t>
            </a:r>
            <a:r>
              <a:rPr lang="pl-PL" sz="1600" dirty="0">
                <a:latin typeface="Book Antiqua" panose="02040602050305030304" pitchFamily="18" charset="0"/>
              </a:rPr>
              <a:t>w </a:t>
            </a:r>
            <a:r>
              <a:rPr lang="pl-PL" sz="1600" dirty="0" err="1">
                <a:latin typeface="Book Antiqua" panose="02040602050305030304" pitchFamily="18" charset="0"/>
              </a:rPr>
              <a:t>Niedźwicy</a:t>
            </a:r>
            <a:r>
              <a:rPr lang="pl-PL" sz="1600" dirty="0">
                <a:latin typeface="Book Antiqua" panose="02040602050305030304" pitchFamily="18" charset="0"/>
              </a:rPr>
              <a:t> Dużej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Zakład produkcyjny </a:t>
            </a:r>
            <a:r>
              <a:rPr lang="pl-PL" sz="1600" dirty="0">
                <a:latin typeface="Book Antiqua" panose="02040602050305030304" pitchFamily="18" charset="0"/>
              </a:rPr>
              <a:t>maszyn rolniczych PRONAR w Narwi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Fabryka</a:t>
            </a:r>
            <a:r>
              <a:rPr lang="pl-PL" sz="1600" dirty="0">
                <a:latin typeface="Book Antiqua" panose="02040602050305030304" pitchFamily="18" charset="0"/>
              </a:rPr>
              <a:t> </a:t>
            </a: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Maszyn </a:t>
            </a:r>
            <a:r>
              <a:rPr lang="pl-PL" sz="1600" dirty="0">
                <a:latin typeface="Book Antiqua" panose="02040602050305030304" pitchFamily="18" charset="0"/>
              </a:rPr>
              <a:t>Żniwnych </a:t>
            </a:r>
            <a:br>
              <a:rPr lang="pl-PL" sz="1600" dirty="0">
                <a:latin typeface="Book Antiqua" panose="02040602050305030304" pitchFamily="18" charset="0"/>
              </a:rPr>
            </a:br>
            <a:r>
              <a:rPr lang="pl-PL" sz="1600" dirty="0">
                <a:latin typeface="Book Antiqua" panose="02040602050305030304" pitchFamily="18" charset="0"/>
              </a:rPr>
              <a:t>w Płocku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Fabryka</a:t>
            </a:r>
            <a:r>
              <a:rPr lang="pl-PL" sz="1600" dirty="0">
                <a:latin typeface="Book Antiqua" panose="02040602050305030304" pitchFamily="18" charset="0"/>
              </a:rPr>
              <a:t> </a:t>
            </a: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CIĄGNIKÓW ROLNICZYCH </a:t>
            </a:r>
            <a:r>
              <a:rPr lang="pl-PL" sz="1600" dirty="0">
                <a:latin typeface="Book Antiqua" panose="02040602050305030304" pitchFamily="18" charset="0"/>
              </a:rPr>
              <a:t>SAME DEUTZ-FAHR POLSKA </a:t>
            </a:r>
            <a:br>
              <a:rPr lang="pl-PL" sz="1600" dirty="0">
                <a:latin typeface="Book Antiqua" panose="02040602050305030304" pitchFamily="18" charset="0"/>
              </a:rPr>
            </a:br>
            <a:r>
              <a:rPr lang="pl-PL" sz="1600" dirty="0">
                <a:latin typeface="Book Antiqua" panose="02040602050305030304" pitchFamily="18" charset="0"/>
              </a:rPr>
              <a:t>w Jackowie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/>
          </a:p>
        </p:txBody>
      </p:sp>
      <p:pic>
        <p:nvPicPr>
          <p:cNvPr id="14" name="Picture 2" descr="C:\Users\Pomoc\Desktop\pliki z pulpitu\logo2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94" y="89447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Podtytuł 2"/>
          <p:cNvSpPr txBox="1">
            <a:spLocks/>
          </p:cNvSpPr>
          <p:nvPr/>
        </p:nvSpPr>
        <p:spPr>
          <a:xfrm>
            <a:off x="0" y="6566116"/>
            <a:ext cx="7926995" cy="606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pl-PL" dirty="0"/>
              <a:t>www.zspzolkiewka.pl	https://www.facebook.com/zszolkiewka/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dirty="0"/>
              <a:t>	</a:t>
            </a:r>
            <a:r>
              <a:rPr lang="pl-PL" dirty="0">
                <a:solidFill>
                  <a:schemeClr val="tx1">
                    <a:tint val="75000"/>
                  </a:schemeClr>
                </a:solidFill>
              </a:rPr>
              <a:t>    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F1D3CA8D-484D-4110-A7C9-A4E3F2FFD8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445">
            <a:off x="3917561" y="1903241"/>
            <a:ext cx="4656646" cy="34924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Obraz 18">
            <a:extLst>
              <a:ext uri="{FF2B5EF4-FFF2-40B4-BE49-F238E27FC236}">
                <a16:creationId xmlns="" xmlns:a16="http://schemas.microsoft.com/office/drawing/2014/main" id="{4827C15B-7ABB-4F98-B8EC-2847C43A5D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731">
            <a:off x="5303280" y="1716137"/>
            <a:ext cx="3368685" cy="4491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Obraz 20">
            <a:extLst>
              <a:ext uri="{FF2B5EF4-FFF2-40B4-BE49-F238E27FC236}">
                <a16:creationId xmlns="" xmlns:a16="http://schemas.microsoft.com/office/drawing/2014/main" id="{2A9D2E85-5609-4130-A6AC-1979D3EC38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380">
            <a:off x="3888952" y="2019331"/>
            <a:ext cx="4855303" cy="32368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Obraz 21">
            <a:extLst>
              <a:ext uri="{FF2B5EF4-FFF2-40B4-BE49-F238E27FC236}">
                <a16:creationId xmlns="" xmlns:a16="http://schemas.microsoft.com/office/drawing/2014/main" id="{6DA17959-32E9-4FF5-BA81-558F4A4C25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980">
            <a:off x="4222266" y="2252825"/>
            <a:ext cx="4372868" cy="3774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Obraz 22">
            <a:extLst>
              <a:ext uri="{FF2B5EF4-FFF2-40B4-BE49-F238E27FC236}">
                <a16:creationId xmlns="" xmlns:a16="http://schemas.microsoft.com/office/drawing/2014/main" id="{E24A1BA2-ABA3-4ED2-85C9-94496FF579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30">
            <a:off x="3715204" y="2124239"/>
            <a:ext cx="4945091" cy="37088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Obraz 23">
            <a:extLst>
              <a:ext uri="{FF2B5EF4-FFF2-40B4-BE49-F238E27FC236}">
                <a16:creationId xmlns="" xmlns:a16="http://schemas.microsoft.com/office/drawing/2014/main" id="{AC2EBB77-512C-4619-BF24-4729766F35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380">
            <a:off x="3612494" y="2886575"/>
            <a:ext cx="5076491" cy="33843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Freeform 8">
            <a:extLst>
              <a:ext uri="{FF2B5EF4-FFF2-40B4-BE49-F238E27FC236}">
                <a16:creationId xmlns="" xmlns:a16="http://schemas.microsoft.com/office/drawing/2014/main" id="{6FAF3AB1-2913-4E0E-805E-614F6AC88659}"/>
              </a:ext>
            </a:extLst>
          </p:cNvPr>
          <p:cNvSpPr/>
          <p:nvPr/>
        </p:nvSpPr>
        <p:spPr>
          <a:xfrm>
            <a:off x="7183517" y="304818"/>
            <a:ext cx="1660717" cy="1102607"/>
          </a:xfrm>
          <a:custGeom>
            <a:avLst/>
            <a:gdLst/>
            <a:ahLst/>
            <a:cxnLst/>
            <a:rect l="l" t="t" r="r" b="b"/>
            <a:pathLst>
              <a:path w="3321433" h="2205214">
                <a:moveTo>
                  <a:pt x="0" y="0"/>
                </a:moveTo>
                <a:lnTo>
                  <a:pt x="3321433" y="0"/>
                </a:lnTo>
                <a:lnTo>
                  <a:pt x="3321433" y="2205214"/>
                </a:lnTo>
                <a:lnTo>
                  <a:pt x="0" y="2205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Tytuł 1">
            <a:extLst>
              <a:ext uri="{FF2B5EF4-FFF2-40B4-BE49-F238E27FC236}">
                <a16:creationId xmlns="" xmlns:a16="http://schemas.microsoft.com/office/drawing/2014/main" id="{51FCB7F7-46B7-4FC5-88BD-AD8ABDB6A511}"/>
              </a:ext>
            </a:extLst>
          </p:cNvPr>
          <p:cNvSpPr txBox="1">
            <a:spLocks/>
          </p:cNvSpPr>
          <p:nvPr/>
        </p:nvSpPr>
        <p:spPr>
          <a:xfrm>
            <a:off x="2016832" y="461860"/>
            <a:ext cx="5110336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Book Antiqua" pitchFamily="18" charset="0"/>
              </a:rPr>
              <a:t>Zespół Szkół w Żółkiewce</a:t>
            </a:r>
          </a:p>
        </p:txBody>
      </p:sp>
    </p:spTree>
    <p:extLst>
      <p:ext uri="{BB962C8B-B14F-4D97-AF65-F5344CB8AC3E}">
        <p14:creationId xmlns="" xmlns:p14="http://schemas.microsoft.com/office/powerpoint/2010/main" val="267487005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1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600"/>
                            </p:stCondLst>
                            <p:childTnLst>
                              <p:par>
                                <p:cTn id="7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100"/>
                            </p:stCondLst>
                            <p:childTnLst>
                              <p:par>
                                <p:cTn id="10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600"/>
                            </p:stCondLst>
                            <p:childTnLst>
                              <p:par>
                                <p:cTn id="1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7100"/>
                            </p:stCondLst>
                            <p:childTnLst>
                              <p:par>
                                <p:cTn id="1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2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6BE3528C-2F34-4114-9034-D701A16B66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8" y="3266"/>
            <a:ext cx="9173976" cy="6858000"/>
          </a:xfrm>
          <a:prstGeom prst="rect">
            <a:avLst/>
          </a:prstGeom>
        </p:spPr>
      </p:pic>
      <p:sp>
        <p:nvSpPr>
          <p:cNvPr id="5" name="Podtytuł 2"/>
          <p:cNvSpPr txBox="1">
            <a:spLocks/>
          </p:cNvSpPr>
          <p:nvPr/>
        </p:nvSpPr>
        <p:spPr>
          <a:xfrm>
            <a:off x="-828600" y="5464938"/>
            <a:ext cx="5936704" cy="694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643043" y="696334"/>
            <a:ext cx="6296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Organizujemy wycieczki </a:t>
            </a:r>
          </a:p>
          <a:p>
            <a:pPr algn="ctr"/>
            <a:r>
              <a:rPr lang="pl-PL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turystyczno-krajobrazowe</a:t>
            </a:r>
          </a:p>
        </p:txBody>
      </p:sp>
      <p:pic>
        <p:nvPicPr>
          <p:cNvPr id="14" name="Picture 2" descr="C:\Users\Pomoc\Desktop\pliki z pulpitu\logo2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54" y="21631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Obraz 20">
            <a:extLst>
              <a:ext uri="{FF2B5EF4-FFF2-40B4-BE49-F238E27FC236}">
                <a16:creationId xmlns="" xmlns:a16="http://schemas.microsoft.com/office/drawing/2014/main" id="{0EDCA490-1F09-42D3-8960-921A76CFAB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44" y="1666186"/>
            <a:ext cx="6039467" cy="4529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Obraz 21">
            <a:extLst>
              <a:ext uri="{FF2B5EF4-FFF2-40B4-BE49-F238E27FC236}">
                <a16:creationId xmlns="" xmlns:a16="http://schemas.microsoft.com/office/drawing/2014/main" id="{905F47D6-33E3-4790-B664-17CE02CD83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90" y="1966281"/>
            <a:ext cx="7515411" cy="4229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71" y="2249534"/>
            <a:ext cx="6383549" cy="4255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D054E19B-2D94-498F-99BB-F09F8335D7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65" y="1870901"/>
            <a:ext cx="5974779" cy="4486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Obraz 18">
            <a:extLst>
              <a:ext uri="{FF2B5EF4-FFF2-40B4-BE49-F238E27FC236}">
                <a16:creationId xmlns="" xmlns:a16="http://schemas.microsoft.com/office/drawing/2014/main" id="{37B1382F-08B2-44B8-AA25-44D8BAF849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05" y="1791690"/>
            <a:ext cx="6259143" cy="4694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Obraz 19">
            <a:extLst>
              <a:ext uri="{FF2B5EF4-FFF2-40B4-BE49-F238E27FC236}">
                <a16:creationId xmlns="" xmlns:a16="http://schemas.microsoft.com/office/drawing/2014/main" id="{33BBE851-DB54-4044-B61B-4EFCD9FB6C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04" y="1881476"/>
            <a:ext cx="6920900" cy="3894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Obraz 23">
            <a:extLst>
              <a:ext uri="{FF2B5EF4-FFF2-40B4-BE49-F238E27FC236}">
                <a16:creationId xmlns="" xmlns:a16="http://schemas.microsoft.com/office/drawing/2014/main" id="{CDF340DF-9A6D-43E7-89C7-4915A3C238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9" y="2059787"/>
            <a:ext cx="7138163" cy="4017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Obraz 22">
            <a:extLst>
              <a:ext uri="{FF2B5EF4-FFF2-40B4-BE49-F238E27FC236}">
                <a16:creationId xmlns="" xmlns:a16="http://schemas.microsoft.com/office/drawing/2014/main" id="{F3C2D10C-FC50-4D04-9E7A-8B7371B91E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42" y="2312624"/>
            <a:ext cx="8233823" cy="3236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ytuł 1">
            <a:extLst>
              <a:ext uri="{FF2B5EF4-FFF2-40B4-BE49-F238E27FC236}">
                <a16:creationId xmlns="" xmlns:a16="http://schemas.microsoft.com/office/drawing/2014/main" id="{E600F53C-ED9C-4141-9119-83E5FF34BCEF}"/>
              </a:ext>
            </a:extLst>
          </p:cNvPr>
          <p:cNvSpPr txBox="1">
            <a:spLocks/>
          </p:cNvSpPr>
          <p:nvPr/>
        </p:nvSpPr>
        <p:spPr>
          <a:xfrm>
            <a:off x="2339752" y="337596"/>
            <a:ext cx="5110336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Book Antiqua" pitchFamily="18" charset="0"/>
              </a:rPr>
              <a:t>Zespół Szkół w Żółkiewce</a:t>
            </a:r>
          </a:p>
        </p:txBody>
      </p:sp>
    </p:spTree>
    <p:extLst>
      <p:ext uri="{BB962C8B-B14F-4D97-AF65-F5344CB8AC3E}">
        <p14:creationId xmlns="" xmlns:p14="http://schemas.microsoft.com/office/powerpoint/2010/main" val="1340495762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38D6D933-4CEF-4430-B096-16DEFA1A78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976" cy="6858000"/>
          </a:xfrm>
          <a:prstGeom prst="rect">
            <a:avLst/>
          </a:prstGeom>
        </p:spPr>
      </p:pic>
      <p:pic>
        <p:nvPicPr>
          <p:cNvPr id="10" name="Picture 2" descr="C:\Users\Pomoc\Desktop\pliki z pulpitu\logo2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09" y="2992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ytuł 1">
            <a:extLst>
              <a:ext uri="{FF2B5EF4-FFF2-40B4-BE49-F238E27FC236}">
                <a16:creationId xmlns="" xmlns:a16="http://schemas.microsoft.com/office/drawing/2014/main" id="{B93F24E1-06CE-41A3-8938-FAFCCF5A0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7744" y="481634"/>
            <a:ext cx="5110336" cy="576064"/>
          </a:xfrm>
        </p:spPr>
        <p:txBody>
          <a:bodyPr>
            <a:noAutofit/>
          </a:bodyPr>
          <a:lstStyle/>
          <a:p>
            <a:r>
              <a:rPr lang="pl-PL" sz="3200" b="1" dirty="0">
                <a:latin typeface="Book Antiqua" pitchFamily="18" charset="0"/>
              </a:rPr>
              <a:t>Zespół Szkół w Żółkiewce</a:t>
            </a:r>
          </a:p>
        </p:txBody>
      </p:sp>
      <p:sp>
        <p:nvSpPr>
          <p:cNvPr id="13" name="Podtytuł 2"/>
          <p:cNvSpPr txBox="1">
            <a:spLocks/>
          </p:cNvSpPr>
          <p:nvPr/>
        </p:nvSpPr>
        <p:spPr>
          <a:xfrm>
            <a:off x="623490" y="6494558"/>
            <a:ext cx="7926995" cy="606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pl-PL" dirty="0"/>
              <a:t>www.zspzolkiewka.pl	https://www.facebook.com/zszolkiewka/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dirty="0"/>
              <a:t>	</a:t>
            </a:r>
            <a:r>
              <a:rPr lang="pl-PL" dirty="0">
                <a:solidFill>
                  <a:schemeClr val="tx1">
                    <a:tint val="75000"/>
                  </a:schemeClr>
                </a:solidFill>
              </a:rPr>
              <a:t>    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598165" y="954625"/>
            <a:ext cx="656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Posiadamy nowoczesną bazę dydaktyczna</a:t>
            </a:r>
          </a:p>
        </p:txBody>
      </p:sp>
      <p:pic>
        <p:nvPicPr>
          <p:cNvPr id="17" name="Obraz 16" descr="DSC_01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47107">
            <a:off x="864015" y="3852000"/>
            <a:ext cx="3402031" cy="22680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DSC_05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96985">
            <a:off x="871904" y="1836342"/>
            <a:ext cx="3203848" cy="2135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 descr="DSC_05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933913">
            <a:off x="4052806" y="1832961"/>
            <a:ext cx="3461398" cy="2307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az 14" descr="DSC_029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930">
            <a:off x="4121890" y="3669777"/>
            <a:ext cx="3534097" cy="23560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="" xmlns:a16="http://schemas.microsoft.com/office/drawing/2014/main" id="{45673602-2F31-44A6-8D6C-C151B64E87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976" cy="6858000"/>
          </a:xfrm>
          <a:prstGeom prst="rect">
            <a:avLst/>
          </a:prstGeom>
        </p:spPr>
      </p:pic>
      <p:pic>
        <p:nvPicPr>
          <p:cNvPr id="12" name="Obraz 11" descr="DSC_08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51861">
            <a:off x="889183" y="2991322"/>
            <a:ext cx="3488044" cy="23253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ytuł 1">
            <a:extLst>
              <a:ext uri="{FF2B5EF4-FFF2-40B4-BE49-F238E27FC236}">
                <a16:creationId xmlns="" xmlns:a16="http://schemas.microsoft.com/office/drawing/2014/main" id="{B93F24E1-06CE-41A3-8938-FAFCCF5A0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0483" y="536675"/>
            <a:ext cx="5110336" cy="576064"/>
          </a:xfrm>
        </p:spPr>
        <p:txBody>
          <a:bodyPr>
            <a:noAutofit/>
          </a:bodyPr>
          <a:lstStyle/>
          <a:p>
            <a:r>
              <a:rPr lang="pl-PL" sz="3200" b="1" dirty="0">
                <a:latin typeface="Book Antiqua" pitchFamily="18" charset="0"/>
              </a:rPr>
              <a:t>Zespół Szkół w Żółkiewce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461047" y="2161692"/>
            <a:ext cx="4608513" cy="401031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92D050"/>
                </a:solidFill>
              </a:rPr>
              <a:t>Technikum 5-letnie po szkole podstawowej  </a:t>
            </a:r>
          </a:p>
          <a:p>
            <a:pPr algn="ctr"/>
            <a:endParaRPr lang="pl-PL" dirty="0"/>
          </a:p>
        </p:txBody>
      </p:sp>
      <p:sp>
        <p:nvSpPr>
          <p:cNvPr id="5" name="Podtytuł 2"/>
          <p:cNvSpPr txBox="1">
            <a:spLocks/>
          </p:cNvSpPr>
          <p:nvPr/>
        </p:nvSpPr>
        <p:spPr>
          <a:xfrm>
            <a:off x="-396552" y="5373216"/>
            <a:ext cx="5936704" cy="694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389485" y="1250741"/>
            <a:ext cx="60415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000" dirty="0">
                <a:latin typeface="Book Antiqua" pitchFamily="18" charset="0"/>
              </a:rPr>
              <a:t>TECHNIK MECHANIZACJI ROLNICTWA I AGROTRONIKI</a:t>
            </a:r>
          </a:p>
        </p:txBody>
      </p:sp>
      <p:sp>
        <p:nvSpPr>
          <p:cNvPr id="9" name="Prostokąt 8"/>
          <p:cNvSpPr/>
          <p:nvPr/>
        </p:nvSpPr>
        <p:spPr>
          <a:xfrm>
            <a:off x="4447041" y="3972676"/>
            <a:ext cx="302967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000" b="1" dirty="0">
                <a:solidFill>
                  <a:srgbClr val="FF0000"/>
                </a:solidFill>
                <a:latin typeface="Book Antiqua" pitchFamily="18" charset="0"/>
              </a:rPr>
              <a:t>28 LAT </a:t>
            </a:r>
          </a:p>
          <a:p>
            <a:pPr algn="ctr"/>
            <a:r>
              <a:rPr lang="pl-PL" sz="2200" dirty="0">
                <a:solidFill>
                  <a:srgbClr val="FF0000"/>
                </a:solidFill>
                <a:latin typeface="Book Antiqua" pitchFamily="18" charset="0"/>
              </a:rPr>
              <a:t>doświadczenia</a:t>
            </a:r>
          </a:p>
          <a:p>
            <a:pPr algn="ctr"/>
            <a:r>
              <a:rPr lang="pl-PL" sz="2200" dirty="0">
                <a:solidFill>
                  <a:srgbClr val="FF0000"/>
                </a:solidFill>
                <a:latin typeface="Book Antiqua" pitchFamily="18" charset="0"/>
              </a:rPr>
              <a:t> w kształceniu </a:t>
            </a:r>
          </a:p>
          <a:p>
            <a:pPr algn="ctr"/>
            <a:r>
              <a:rPr lang="pl-PL" sz="2200" dirty="0">
                <a:solidFill>
                  <a:srgbClr val="FF0000"/>
                </a:solidFill>
                <a:latin typeface="Book Antiqua" pitchFamily="18" charset="0"/>
              </a:rPr>
              <a:t>w zawodzie technik mechanizacji rolnictwa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DF18C787-F507-4FFB-A272-135E58F221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410" y="2577451"/>
            <a:ext cx="1220989" cy="1223446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3" name="Picture 2" descr="C:\Users\Pomoc\Desktop\pliki z pulpitu\logo2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48" y="-9830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Podtytuł 2"/>
          <p:cNvSpPr txBox="1">
            <a:spLocks/>
          </p:cNvSpPr>
          <p:nvPr/>
        </p:nvSpPr>
        <p:spPr>
          <a:xfrm>
            <a:off x="715298" y="6438228"/>
            <a:ext cx="7926995" cy="606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pl-PL" dirty="0"/>
              <a:t>www.zspzolkiewka.pl	https://www.facebook.com/zszolkiewka/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dirty="0"/>
              <a:t>	</a:t>
            </a:r>
            <a:r>
              <a:rPr lang="pl-PL" dirty="0">
                <a:solidFill>
                  <a:schemeClr val="tx1">
                    <a:tint val="75000"/>
                  </a:schemeClr>
                </a:solidFill>
              </a:rPr>
              <a:t>    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5693455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7375727B-5D27-414E-B33E-EA208436EF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976" cy="6858000"/>
          </a:xfrm>
          <a:prstGeom prst="rect">
            <a:avLst/>
          </a:prstGeom>
        </p:spPr>
      </p:pic>
      <p:pic>
        <p:nvPicPr>
          <p:cNvPr id="22" name="Obraz 21" descr="DSC_062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1131" y="2426052"/>
            <a:ext cx="6368281" cy="27171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Obraz 19" descr="DSC_0593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70580" y="1860848"/>
            <a:ext cx="5671290" cy="3646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Pomoc\Desktop\pliki z pulpitu\logo2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95452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ytuł 1">
            <a:extLst>
              <a:ext uri="{FF2B5EF4-FFF2-40B4-BE49-F238E27FC236}">
                <a16:creationId xmlns="" xmlns:a16="http://schemas.microsoft.com/office/drawing/2014/main" id="{B93F24E1-06CE-41A3-8938-FAFCCF5A0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0483" y="536675"/>
            <a:ext cx="5110336" cy="576064"/>
          </a:xfrm>
        </p:spPr>
        <p:txBody>
          <a:bodyPr>
            <a:noAutofit/>
          </a:bodyPr>
          <a:lstStyle/>
          <a:p>
            <a:r>
              <a:rPr lang="pl-PL" sz="3200" b="1" dirty="0">
                <a:latin typeface="Book Antiqua" pitchFamily="18" charset="0"/>
              </a:rPr>
              <a:t>Zespół Szkół w Żółkiewce</a:t>
            </a:r>
          </a:p>
        </p:txBody>
      </p:sp>
      <p:sp>
        <p:nvSpPr>
          <p:cNvPr id="13" name="Podtytuł 2"/>
          <p:cNvSpPr txBox="1">
            <a:spLocks/>
          </p:cNvSpPr>
          <p:nvPr/>
        </p:nvSpPr>
        <p:spPr>
          <a:xfrm>
            <a:off x="608502" y="6484018"/>
            <a:ext cx="7926995" cy="606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pl-PL" dirty="0"/>
              <a:t>www.zspzolkiewka.pl	https://www.facebook.com/zszolkiewka/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dirty="0"/>
              <a:t>	</a:t>
            </a:r>
            <a:r>
              <a:rPr lang="pl-PL" dirty="0">
                <a:solidFill>
                  <a:schemeClr val="tx1">
                    <a:tint val="75000"/>
                  </a:schemeClr>
                </a:solidFill>
              </a:rPr>
              <a:t>    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9" name="Obraz 18" descr="DSC_0602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1131" y="2309763"/>
            <a:ext cx="6209688" cy="2962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Obraz 20" descr="DSC_06901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73181" y="1909959"/>
            <a:ext cx="4710630" cy="3641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az 14" descr="DSC_0811.JPG">
            <a:extLst>
              <a:ext uri="{FF2B5EF4-FFF2-40B4-BE49-F238E27FC236}">
                <a16:creationId xmlns="" xmlns:a16="http://schemas.microsoft.com/office/drawing/2014/main" id="{4333D17B-A436-4E11-BF91-EBADE702C84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82934" y="2219873"/>
            <a:ext cx="5558465" cy="3705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pole tekstowe 15">
            <a:extLst>
              <a:ext uri="{FF2B5EF4-FFF2-40B4-BE49-F238E27FC236}">
                <a16:creationId xmlns="" xmlns:a16="http://schemas.microsoft.com/office/drawing/2014/main" id="{69DC84FA-FDA6-4465-9C34-26C8C2B89950}"/>
              </a:ext>
            </a:extLst>
          </p:cNvPr>
          <p:cNvSpPr txBox="1"/>
          <p:nvPr/>
        </p:nvSpPr>
        <p:spPr>
          <a:xfrm>
            <a:off x="1547664" y="1000730"/>
            <a:ext cx="656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Posiadamy nowoczesną bazę dydaktyczna</a:t>
            </a:r>
          </a:p>
        </p:txBody>
      </p:sp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xit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2" presetClass="exit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2" presetClass="exit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25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25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750"/>
                            </p:stCondLst>
                            <p:childTnLst>
                              <p:par>
                                <p:cTn id="6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940075FE-79EE-490B-B85A-4C5B5A3E9E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64"/>
            <a:ext cx="9173976" cy="68580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943708" y="2636912"/>
            <a:ext cx="5256584" cy="2150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17"/>
              </a:lnSpc>
            </a:pPr>
            <a:r>
              <a:rPr lang="pl-PL" sz="6000" b="1" dirty="0">
                <a:solidFill>
                  <a:srgbClr val="000000"/>
                </a:solidFill>
                <a:latin typeface="Arimo Bold"/>
                <a:ea typeface="Arimo Bold"/>
              </a:rPr>
              <a:t>Ciekawostki</a:t>
            </a:r>
          </a:p>
          <a:p>
            <a:pPr algn="ctr">
              <a:lnSpc>
                <a:spcPts val="3417"/>
              </a:lnSpc>
            </a:pPr>
            <a:r>
              <a:rPr lang="pl-PL" sz="6000" b="1" dirty="0">
                <a:solidFill>
                  <a:srgbClr val="000000"/>
                </a:solidFill>
                <a:latin typeface="Arimo Bold"/>
                <a:ea typeface="Arimo Bold"/>
              </a:rPr>
              <a:t> </a:t>
            </a:r>
          </a:p>
          <a:p>
            <a:pPr algn="ctr">
              <a:lnSpc>
                <a:spcPts val="3417"/>
              </a:lnSpc>
            </a:pPr>
            <a:r>
              <a:rPr lang="pl-PL" sz="6000" b="1" dirty="0">
                <a:solidFill>
                  <a:srgbClr val="000000"/>
                </a:solidFill>
                <a:latin typeface="Arimo Bold"/>
                <a:ea typeface="Arimo Bold"/>
              </a:rPr>
              <a:t>z życia szkoły </a:t>
            </a:r>
          </a:p>
          <a:p>
            <a:pPr algn="ctr">
              <a:lnSpc>
                <a:spcPts val="3417"/>
              </a:lnSpc>
            </a:pPr>
            <a:endParaRPr lang="pl-PL" sz="6000" b="1" dirty="0">
              <a:solidFill>
                <a:srgbClr val="000000"/>
              </a:solidFill>
              <a:latin typeface="Arimo Bold"/>
              <a:ea typeface="Arimo Bold"/>
            </a:endParaRPr>
          </a:p>
          <a:p>
            <a:pPr algn="ctr">
              <a:lnSpc>
                <a:spcPts val="3417"/>
              </a:lnSpc>
              <a:buClr>
                <a:schemeClr val="accent1">
                  <a:lumMod val="60000"/>
                  <a:lumOff val="40000"/>
                </a:schemeClr>
              </a:buClr>
            </a:pPr>
            <a:endParaRPr lang="en-US" sz="2734" dirty="0">
              <a:solidFill>
                <a:srgbClr val="000000"/>
              </a:solidFill>
              <a:latin typeface="Arimo Bold"/>
              <a:ea typeface="Arimo Bold"/>
            </a:endParaRPr>
          </a:p>
        </p:txBody>
      </p:sp>
      <p:pic>
        <p:nvPicPr>
          <p:cNvPr id="3" name="Grafika 2" descr="Strzał w dziesiątkę">
            <a:extLst>
              <a:ext uri="{FF2B5EF4-FFF2-40B4-BE49-F238E27FC236}">
                <a16:creationId xmlns="" xmlns:a16="http://schemas.microsoft.com/office/drawing/2014/main" id="{7CFF87BC-5CCF-4A0F-AD9D-F26B891B53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0352" y="332656"/>
            <a:ext cx="914400" cy="914400"/>
          </a:xfrm>
          <a:prstGeom prst="rect">
            <a:avLst/>
          </a:prstGeom>
        </p:spPr>
      </p:pic>
      <p:pic>
        <p:nvPicPr>
          <p:cNvPr id="5" name="Grafika 4" descr="Klasa">
            <a:extLst>
              <a:ext uri="{FF2B5EF4-FFF2-40B4-BE49-F238E27FC236}">
                <a16:creationId xmlns="" xmlns:a16="http://schemas.microsoft.com/office/drawing/2014/main" id="{EE009271-D199-402B-B9CF-E5FDF1A198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1520" y="4869160"/>
            <a:ext cx="1800200" cy="1800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0523392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6BE3528C-2F34-4114-9034-D701A16B66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976" cy="6858000"/>
          </a:xfrm>
          <a:prstGeom prst="rect">
            <a:avLst/>
          </a:prstGeom>
        </p:spPr>
      </p:pic>
      <p:sp>
        <p:nvSpPr>
          <p:cNvPr id="5" name="Podtytuł 2"/>
          <p:cNvSpPr txBox="1">
            <a:spLocks/>
          </p:cNvSpPr>
          <p:nvPr/>
        </p:nvSpPr>
        <p:spPr>
          <a:xfrm>
            <a:off x="-828600" y="5464938"/>
            <a:ext cx="5936704" cy="694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2" descr="C:\Users\Pomoc\Desktop\pliki z pulpitu\logo2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5452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ytuł 1">
            <a:extLst>
              <a:ext uri="{FF2B5EF4-FFF2-40B4-BE49-F238E27FC236}">
                <a16:creationId xmlns="" xmlns:a16="http://schemas.microsoft.com/office/drawing/2014/main" id="{45484E82-B772-42A2-9F94-E441BC1C16DD}"/>
              </a:ext>
            </a:extLst>
          </p:cNvPr>
          <p:cNvSpPr txBox="1">
            <a:spLocks/>
          </p:cNvSpPr>
          <p:nvPr/>
        </p:nvSpPr>
        <p:spPr>
          <a:xfrm>
            <a:off x="2104380" y="630373"/>
            <a:ext cx="5110336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FF0000"/>
                </a:solidFill>
                <a:latin typeface="Book Antiqua" pitchFamily="18" charset="0"/>
              </a:rPr>
              <a:t>Organizujemy wyjazdy klasowe  </a:t>
            </a:r>
          </a:p>
        </p:txBody>
      </p:sp>
      <p:pic>
        <p:nvPicPr>
          <p:cNvPr id="3" name="Grafika 2" descr="Autobus">
            <a:extLst>
              <a:ext uri="{FF2B5EF4-FFF2-40B4-BE49-F238E27FC236}">
                <a16:creationId xmlns="" xmlns:a16="http://schemas.microsoft.com/office/drawing/2014/main" id="{F914F4C7-FCC5-4092-B982-472E3437E9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80312" y="536675"/>
            <a:ext cx="914400" cy="914400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="" xmlns:a16="http://schemas.microsoft.com/office/drawing/2014/main" id="{8DE45D22-0F9D-4193-AF59-74E077E0A9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358">
            <a:off x="559141" y="1766907"/>
            <a:ext cx="5239842" cy="2948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Obraz 16">
            <a:extLst>
              <a:ext uri="{FF2B5EF4-FFF2-40B4-BE49-F238E27FC236}">
                <a16:creationId xmlns="" xmlns:a16="http://schemas.microsoft.com/office/drawing/2014/main" id="{85317F13-054B-442E-B646-D986FEF7EC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63" y="2730777"/>
            <a:ext cx="4754719" cy="2675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Obraz 22">
            <a:extLst>
              <a:ext uri="{FF2B5EF4-FFF2-40B4-BE49-F238E27FC236}">
                <a16:creationId xmlns="" xmlns:a16="http://schemas.microsoft.com/office/drawing/2014/main" id="{7EA48D9B-C537-40C2-9C08-4A32AF024D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485" y="3166768"/>
            <a:ext cx="5071138" cy="2853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Obraz 20">
            <a:extLst>
              <a:ext uri="{FF2B5EF4-FFF2-40B4-BE49-F238E27FC236}">
                <a16:creationId xmlns="" xmlns:a16="http://schemas.microsoft.com/office/drawing/2014/main" id="{0EDCA490-1F09-42D3-8960-921A76CFAB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198" y="1624120"/>
            <a:ext cx="5299201" cy="39743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06283579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940075FE-79EE-490B-B85A-4C5B5A3E9E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976" cy="685800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7003116" y="455348"/>
            <a:ext cx="1502335" cy="1429682"/>
          </a:xfrm>
          <a:custGeom>
            <a:avLst/>
            <a:gdLst/>
            <a:ahLst/>
            <a:cxnLst/>
            <a:rect l="l" t="t" r="r" b="b"/>
            <a:pathLst>
              <a:path w="3004669" h="2859364">
                <a:moveTo>
                  <a:pt x="0" y="0"/>
                </a:moveTo>
                <a:lnTo>
                  <a:pt x="3004669" y="0"/>
                </a:lnTo>
                <a:lnTo>
                  <a:pt x="3004669" y="2859364"/>
                </a:lnTo>
                <a:lnTo>
                  <a:pt x="0" y="285936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b="-2717"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3031855" y="3396273"/>
            <a:ext cx="2654642" cy="524292"/>
          </a:xfrm>
          <a:custGeom>
            <a:avLst/>
            <a:gdLst/>
            <a:ahLst/>
            <a:cxnLst/>
            <a:rect l="l" t="t" r="r" b="b"/>
            <a:pathLst>
              <a:path w="5309283" h="1048583">
                <a:moveTo>
                  <a:pt x="0" y="0"/>
                </a:moveTo>
                <a:lnTo>
                  <a:pt x="5309282" y="0"/>
                </a:lnTo>
                <a:lnTo>
                  <a:pt x="5309282" y="1048583"/>
                </a:lnTo>
                <a:lnTo>
                  <a:pt x="0" y="104858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93513" y="5158679"/>
            <a:ext cx="2653348" cy="998322"/>
          </a:xfrm>
          <a:custGeom>
            <a:avLst/>
            <a:gdLst/>
            <a:ahLst/>
            <a:cxnLst/>
            <a:rect l="l" t="t" r="r" b="b"/>
            <a:pathLst>
              <a:path w="5306695" h="1996644">
                <a:moveTo>
                  <a:pt x="0" y="0"/>
                </a:moveTo>
                <a:lnTo>
                  <a:pt x="5306694" y="0"/>
                </a:lnTo>
                <a:lnTo>
                  <a:pt x="5306694" y="1996644"/>
                </a:lnTo>
                <a:lnTo>
                  <a:pt x="0" y="199664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13954" y="5106664"/>
            <a:ext cx="1912975" cy="1408428"/>
          </a:xfrm>
          <a:custGeom>
            <a:avLst/>
            <a:gdLst/>
            <a:ahLst/>
            <a:cxnLst/>
            <a:rect l="l" t="t" r="r" b="b"/>
            <a:pathLst>
              <a:path w="3825949" h="2816855">
                <a:moveTo>
                  <a:pt x="0" y="0"/>
                </a:moveTo>
                <a:lnTo>
                  <a:pt x="3825949" y="0"/>
                </a:lnTo>
                <a:lnTo>
                  <a:pt x="3825949" y="2816855"/>
                </a:lnTo>
                <a:lnTo>
                  <a:pt x="0" y="281685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1688" y="5087670"/>
            <a:ext cx="1968059" cy="1232497"/>
          </a:xfrm>
          <a:custGeom>
            <a:avLst/>
            <a:gdLst/>
            <a:ahLst/>
            <a:cxnLst/>
            <a:rect l="l" t="t" r="r" b="b"/>
            <a:pathLst>
              <a:path w="3936118" h="2464994">
                <a:moveTo>
                  <a:pt x="0" y="0"/>
                </a:moveTo>
                <a:lnTo>
                  <a:pt x="3936118" y="0"/>
                </a:lnTo>
                <a:lnTo>
                  <a:pt x="3936118" y="2464994"/>
                </a:lnTo>
                <a:lnTo>
                  <a:pt x="0" y="2464994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3" name="TextBox 13"/>
          <p:cNvSpPr txBox="1"/>
          <p:nvPr/>
        </p:nvSpPr>
        <p:spPr>
          <a:xfrm>
            <a:off x="2343068" y="1252219"/>
            <a:ext cx="4457864" cy="41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7"/>
              </a:lnSpc>
            </a:pPr>
            <a:r>
              <a:rPr lang="pl-PL" sz="2734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Dbamy o środowisko </a:t>
            </a:r>
            <a:r>
              <a:rPr lang="en-US" sz="2734" dirty="0">
                <a:solidFill>
                  <a:srgbClr val="000000"/>
                </a:solidFill>
                <a:latin typeface="Arimo Bold"/>
                <a:ea typeface="Arimo Bold"/>
              </a:rPr>
              <a:t>🍃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="" xmlns:a16="http://schemas.microsoft.com/office/drawing/2014/main" id="{6F20361B-708F-47A5-9FF6-84EC9F6DEC3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92" y="2400697"/>
            <a:ext cx="3709928" cy="24732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4E2D37AA-3D84-4FC5-9EF1-98B3140A498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62" y="2421776"/>
            <a:ext cx="3709927" cy="24732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" descr="C:\Users\Pomoc\Desktop\pliki z pulpitu\logo2019.jpg">
            <a:extLst>
              <a:ext uri="{FF2B5EF4-FFF2-40B4-BE49-F238E27FC236}">
                <a16:creationId xmlns="" xmlns:a16="http://schemas.microsoft.com/office/drawing/2014/main" id="{527B5D31-8AAF-408F-ACDE-C9AE312BE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34" y="-29772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="" xmlns:a16="http://schemas.microsoft.com/office/drawing/2014/main" id="{04AF94D8-9A84-4EA1-ABBD-886666199C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8" y="0"/>
            <a:ext cx="9173976" cy="6858000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7020272" y="79957"/>
            <a:ext cx="744385" cy="815561"/>
          </a:xfrm>
          <a:custGeom>
            <a:avLst/>
            <a:gdLst/>
            <a:ahLst/>
            <a:cxnLst/>
            <a:rect l="l" t="t" r="r" b="b"/>
            <a:pathLst>
              <a:path w="1488770" h="1631122">
                <a:moveTo>
                  <a:pt x="0" y="0"/>
                </a:moveTo>
                <a:lnTo>
                  <a:pt x="1488770" y="0"/>
                </a:lnTo>
                <a:lnTo>
                  <a:pt x="1488770" y="1631122"/>
                </a:lnTo>
                <a:lnTo>
                  <a:pt x="0" y="16311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114099" y="703807"/>
            <a:ext cx="1029901" cy="993855"/>
          </a:xfrm>
          <a:custGeom>
            <a:avLst/>
            <a:gdLst/>
            <a:ahLst/>
            <a:cxnLst/>
            <a:rect l="l" t="t" r="r" b="b"/>
            <a:pathLst>
              <a:path w="2059802" h="1987709">
                <a:moveTo>
                  <a:pt x="0" y="0"/>
                </a:moveTo>
                <a:lnTo>
                  <a:pt x="2059802" y="0"/>
                </a:lnTo>
                <a:lnTo>
                  <a:pt x="2059802" y="1987709"/>
                </a:lnTo>
                <a:lnTo>
                  <a:pt x="0" y="198770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18104" y="1145148"/>
            <a:ext cx="1241007" cy="724297"/>
          </a:xfrm>
          <a:custGeom>
            <a:avLst/>
            <a:gdLst/>
            <a:ahLst/>
            <a:cxnLst/>
            <a:rect l="l" t="t" r="r" b="b"/>
            <a:pathLst>
              <a:path w="2482014" h="1448594">
                <a:moveTo>
                  <a:pt x="0" y="0"/>
                </a:moveTo>
                <a:lnTo>
                  <a:pt x="2482014" y="0"/>
                </a:lnTo>
                <a:lnTo>
                  <a:pt x="2482014" y="1448593"/>
                </a:lnTo>
                <a:lnTo>
                  <a:pt x="0" y="144859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216131" y="927037"/>
            <a:ext cx="4711739" cy="41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7"/>
              </a:lnSpc>
            </a:pPr>
            <a:r>
              <a:rPr lang="pl-PL" sz="2734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Promujemy</a:t>
            </a:r>
            <a:r>
              <a:rPr lang="en-US" sz="2734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 </a:t>
            </a:r>
            <a:r>
              <a:rPr lang="pl-PL" sz="2734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młode talenty </a:t>
            </a:r>
            <a:r>
              <a:rPr lang="en-US" sz="2734" dirty="0">
                <a:solidFill>
                  <a:srgbClr val="000000"/>
                </a:solidFill>
                <a:latin typeface="Arimo Bold"/>
                <a:ea typeface="Arimo Bold"/>
              </a:rPr>
              <a:t>🖍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F32489BE-27E9-4442-8DE3-9E17A604E2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518" y="1572772"/>
            <a:ext cx="5110532" cy="34070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2" descr="C:\Users\Pomoc\Desktop\pliki z pulpitu\logo2019.jpg">
            <a:extLst>
              <a:ext uri="{FF2B5EF4-FFF2-40B4-BE49-F238E27FC236}">
                <a16:creationId xmlns="" xmlns:a16="http://schemas.microsoft.com/office/drawing/2014/main" id="{7D1A7E39-928D-4816-87BF-8829D4EBC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2548" y="19966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az 18">
            <a:extLst>
              <a:ext uri="{FF2B5EF4-FFF2-40B4-BE49-F238E27FC236}">
                <a16:creationId xmlns="" xmlns:a16="http://schemas.microsoft.com/office/drawing/2014/main" id="{E1DC20A5-013B-4933-B20A-55B68FE22F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2002">
            <a:off x="301213" y="2136371"/>
            <a:ext cx="2654284" cy="3802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az 17">
            <a:extLst>
              <a:ext uri="{FF2B5EF4-FFF2-40B4-BE49-F238E27FC236}">
                <a16:creationId xmlns="" xmlns:a16="http://schemas.microsoft.com/office/drawing/2014/main" id="{A9D6F828-E1F4-45A2-821C-0D7E270167D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27" y="3698017"/>
            <a:ext cx="4725616" cy="3021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Obraz 20">
            <a:extLst>
              <a:ext uri="{FF2B5EF4-FFF2-40B4-BE49-F238E27FC236}">
                <a16:creationId xmlns="" xmlns:a16="http://schemas.microsoft.com/office/drawing/2014/main" id="{B2F91FA1-7A61-4FCE-A58A-DFBF8BDBD6C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37134">
            <a:off x="5865400" y="1924976"/>
            <a:ext cx="2836357" cy="40775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Obraz 16">
            <a:extLst>
              <a:ext uri="{FF2B5EF4-FFF2-40B4-BE49-F238E27FC236}">
                <a16:creationId xmlns="" xmlns:a16="http://schemas.microsoft.com/office/drawing/2014/main" id="{4ABF3D05-2E90-4BAF-A1D8-3FFE4F169D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58" y="3498747"/>
            <a:ext cx="3955129" cy="29602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82A02925-E6CD-4A32-B1C0-4319C2D837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5" y="0"/>
            <a:ext cx="9173976" cy="6858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DFB684D0-131B-4804-B1C7-EDC9AF337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255" y="859263"/>
            <a:ext cx="5018220" cy="3345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10"/>
          <p:cNvSpPr txBox="1"/>
          <p:nvPr/>
        </p:nvSpPr>
        <p:spPr>
          <a:xfrm>
            <a:off x="1338758" y="309869"/>
            <a:ext cx="6758163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pl-PL" sz="2400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Organizujemy sportowe turnieje  </a:t>
            </a:r>
            <a:r>
              <a:rPr lang="en-US" sz="2195" dirty="0">
                <a:solidFill>
                  <a:srgbClr val="000000"/>
                </a:solidFill>
                <a:latin typeface="Arimo Bold"/>
                <a:ea typeface="Arimo Bold"/>
              </a:rPr>
              <a:t>⚽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E6AA7630-5DE6-4765-B0DB-E089832218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46" y="1758468"/>
            <a:ext cx="3542540" cy="4846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az 14">
            <a:extLst>
              <a:ext uri="{FF2B5EF4-FFF2-40B4-BE49-F238E27FC236}">
                <a16:creationId xmlns="" xmlns:a16="http://schemas.microsoft.com/office/drawing/2014/main" id="{35C2EC9C-46E4-4CCD-9621-5FD35E60B8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383" y="2077136"/>
            <a:ext cx="4688566" cy="3125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64525727-A946-4B9C-BB57-21B5D76A62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45" y="1244053"/>
            <a:ext cx="4774662" cy="35809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Obraz 19">
            <a:extLst>
              <a:ext uri="{FF2B5EF4-FFF2-40B4-BE49-F238E27FC236}">
                <a16:creationId xmlns="" xmlns:a16="http://schemas.microsoft.com/office/drawing/2014/main" id="{19A1C1E3-A836-4C8C-8086-8548054E7F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28" y="1422370"/>
            <a:ext cx="5535269" cy="44191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Grafika 21" descr="Piłka nożna">
            <a:extLst>
              <a:ext uri="{FF2B5EF4-FFF2-40B4-BE49-F238E27FC236}">
                <a16:creationId xmlns="" xmlns:a16="http://schemas.microsoft.com/office/drawing/2014/main" id="{E07AD7C3-7523-4B38-99E6-6B39E95224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251" y="5660033"/>
            <a:ext cx="914400" cy="914400"/>
          </a:xfrm>
          <a:prstGeom prst="rect">
            <a:avLst/>
          </a:prstGeom>
        </p:spPr>
      </p:pic>
      <p:pic>
        <p:nvPicPr>
          <p:cNvPr id="24" name="Grafika 23" descr="Paletka i piłeczka do tenisa stołowego">
            <a:extLst>
              <a:ext uri="{FF2B5EF4-FFF2-40B4-BE49-F238E27FC236}">
                <a16:creationId xmlns="" xmlns:a16="http://schemas.microsoft.com/office/drawing/2014/main" id="{D6C2B239-55BC-4496-A079-5F3E835010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55621" y="86439"/>
            <a:ext cx="914400" cy="914400"/>
          </a:xfrm>
          <a:prstGeom prst="rect">
            <a:avLst/>
          </a:prstGeom>
        </p:spPr>
      </p:pic>
      <p:pic>
        <p:nvPicPr>
          <p:cNvPr id="18" name="Picture 2" descr="C:\Users\Pomoc\Desktop\pliki z pulpitu\logo2019.jpg">
            <a:extLst>
              <a:ext uri="{FF2B5EF4-FFF2-40B4-BE49-F238E27FC236}">
                <a16:creationId xmlns="" xmlns:a16="http://schemas.microsoft.com/office/drawing/2014/main" id="{464949AC-7F44-4CA7-8E80-81A3F210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207" y="-28369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az 18">
            <a:extLst>
              <a:ext uri="{FF2B5EF4-FFF2-40B4-BE49-F238E27FC236}">
                <a16:creationId xmlns="" xmlns:a16="http://schemas.microsoft.com/office/drawing/2014/main" id="{B309AA49-5E20-44BF-8708-78A2B72D92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812" y="3034551"/>
            <a:ext cx="5174782" cy="3626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75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DF3FF36B-CA19-4683-8C55-938D8D8AC2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76" y="-1"/>
            <a:ext cx="9173976" cy="6858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86169AA0-4996-4757-A47B-675E9CFB5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372" y="1010992"/>
            <a:ext cx="3657922" cy="24386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az 14">
            <a:extLst>
              <a:ext uri="{FF2B5EF4-FFF2-40B4-BE49-F238E27FC236}">
                <a16:creationId xmlns="" xmlns:a16="http://schemas.microsoft.com/office/drawing/2014/main" id="{2747C61E-828A-4CC7-B978-AC4C90DDC5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663" y="3656809"/>
            <a:ext cx="3657921" cy="24386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D17DB15E-4354-479E-B560-F27EFB2D03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0" y="1099455"/>
            <a:ext cx="3657921" cy="2099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Obraz 16">
            <a:extLst>
              <a:ext uri="{FF2B5EF4-FFF2-40B4-BE49-F238E27FC236}">
                <a16:creationId xmlns="" xmlns:a16="http://schemas.microsoft.com/office/drawing/2014/main" id="{3FBDB53D-0573-4BC8-A693-8C801BA668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60" y="3428999"/>
            <a:ext cx="4120156" cy="2746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C31AE392-83E2-48A1-B7BA-25B5FC0196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74" y="2019620"/>
            <a:ext cx="4953533" cy="3302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8A4AD215-BD18-4351-83F0-85F15F2E4E60}"/>
              </a:ext>
            </a:extLst>
          </p:cNvPr>
          <p:cNvSpPr/>
          <p:nvPr/>
        </p:nvSpPr>
        <p:spPr>
          <a:xfrm>
            <a:off x="2079717" y="224471"/>
            <a:ext cx="5272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Organizujemy Dni Otwarte Szkoły  </a:t>
            </a:r>
            <a:endParaRPr lang="pl-PL" sz="2400" dirty="0">
              <a:solidFill>
                <a:srgbClr val="FF0000"/>
              </a:solidFill>
            </a:endParaRPr>
          </a:p>
        </p:txBody>
      </p:sp>
      <p:pic>
        <p:nvPicPr>
          <p:cNvPr id="9" name="Picture 2" descr="C:\Users\Pomoc\Desktop\pliki z pulpitu\logo2019.jpg">
            <a:extLst>
              <a:ext uri="{FF2B5EF4-FFF2-40B4-BE49-F238E27FC236}">
                <a16:creationId xmlns="" xmlns:a16="http://schemas.microsoft.com/office/drawing/2014/main" id="{00634DB1-347A-44DC-A2B7-0187C4205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07" y="-28369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D4860427-467A-457E-9001-43D38E1726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976" cy="6858000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="" xmlns:a16="http://schemas.microsoft.com/office/drawing/2014/main" id="{4F11BA58-0414-4EA8-8A05-CCA4EAF1CD21}"/>
              </a:ext>
            </a:extLst>
          </p:cNvPr>
          <p:cNvSpPr/>
          <p:nvPr/>
        </p:nvSpPr>
        <p:spPr>
          <a:xfrm>
            <a:off x="6370087" y="950843"/>
            <a:ext cx="29681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i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Najbliższe </a:t>
            </a:r>
            <a:br>
              <a:rPr lang="pl-PL" sz="2400" b="1" i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</a:br>
            <a:r>
              <a:rPr lang="pl-PL" sz="2400" b="1" i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Dni Otwarte </a:t>
            </a:r>
            <a:br>
              <a:rPr lang="pl-PL" sz="2400" b="1" i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</a:br>
            <a:r>
              <a:rPr lang="pl-PL" sz="2400" b="1" i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odbędą się </a:t>
            </a:r>
          </a:p>
          <a:p>
            <a:pPr algn="ctr"/>
            <a:r>
              <a:rPr lang="pl-PL" sz="2400" b="1" i="1" u="sng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10 kwietnia 2024 r.</a:t>
            </a:r>
            <a:r>
              <a:rPr lang="pl-PL" sz="2400" b="1" u="sng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  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="" xmlns:a16="http://schemas.microsoft.com/office/drawing/2014/main" id="{2523CD0E-F881-45BD-87E6-BD2928293A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36" y="137816"/>
            <a:ext cx="1679436" cy="1679436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28" name="Strzałka: pięciokąt 27">
            <a:extLst>
              <a:ext uri="{FF2B5EF4-FFF2-40B4-BE49-F238E27FC236}">
                <a16:creationId xmlns="" xmlns:a16="http://schemas.microsoft.com/office/drawing/2014/main" id="{E2E20DAE-7F55-4042-BFD0-FF480A5F46A2}"/>
              </a:ext>
            </a:extLst>
          </p:cNvPr>
          <p:cNvSpPr/>
          <p:nvPr/>
        </p:nvSpPr>
        <p:spPr>
          <a:xfrm>
            <a:off x="356134" y="2520503"/>
            <a:ext cx="1800200" cy="6794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rtlCol="0" anchor="ctr"/>
          <a:lstStyle/>
          <a:p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    </a:t>
            </a:r>
            <a:r>
              <a:rPr lang="pl-PL" b="1" i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PRZYJDŹ</a:t>
            </a:r>
          </a:p>
        </p:txBody>
      </p:sp>
      <p:sp>
        <p:nvSpPr>
          <p:cNvPr id="29" name="Strzałka: pięciokąt 28">
            <a:extLst>
              <a:ext uri="{FF2B5EF4-FFF2-40B4-BE49-F238E27FC236}">
                <a16:creationId xmlns="" xmlns:a16="http://schemas.microsoft.com/office/drawing/2014/main" id="{28738FD0-A06D-4EAC-96A8-0BF416FA17EE}"/>
              </a:ext>
            </a:extLst>
          </p:cNvPr>
          <p:cNvSpPr/>
          <p:nvPr/>
        </p:nvSpPr>
        <p:spPr>
          <a:xfrm>
            <a:off x="387829" y="3658311"/>
            <a:ext cx="1679436" cy="6794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rtlCol="0" anchor="ctr"/>
          <a:lstStyle/>
          <a:p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   </a:t>
            </a:r>
            <a:r>
              <a:rPr lang="pl-PL" b="1" i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ZOBACZ</a:t>
            </a:r>
            <a:r>
              <a:rPr lang="pl-PL" b="1" u="sng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 </a:t>
            </a:r>
          </a:p>
        </p:txBody>
      </p:sp>
      <p:sp>
        <p:nvSpPr>
          <p:cNvPr id="30" name="Strzałka: pięciokąt 29">
            <a:extLst>
              <a:ext uri="{FF2B5EF4-FFF2-40B4-BE49-F238E27FC236}">
                <a16:creationId xmlns="" xmlns:a16="http://schemas.microsoft.com/office/drawing/2014/main" id="{9E640265-60E6-4833-AC52-47E662087B7B}"/>
              </a:ext>
            </a:extLst>
          </p:cNvPr>
          <p:cNvSpPr/>
          <p:nvPr/>
        </p:nvSpPr>
        <p:spPr>
          <a:xfrm>
            <a:off x="410596" y="4701027"/>
            <a:ext cx="1729559" cy="6794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rtlCol="0" anchor="ctr"/>
          <a:lstStyle/>
          <a:p>
            <a:r>
              <a:rPr lang="pl-PL" b="1" i="1" dirty="0">
                <a:solidFill>
                  <a:srgbClr val="FF0000"/>
                </a:solidFill>
                <a:latin typeface="Book Antiqua" panose="02040602050305030304" pitchFamily="18" charset="0"/>
                <a:ea typeface="Arimo Bold"/>
              </a:rPr>
              <a:t>  ZDECYDUJ </a:t>
            </a:r>
          </a:p>
        </p:txBody>
      </p:sp>
      <p:sp>
        <p:nvSpPr>
          <p:cNvPr id="36" name="Schemat blokowy: proces alternatywny 35">
            <a:extLst>
              <a:ext uri="{FF2B5EF4-FFF2-40B4-BE49-F238E27FC236}">
                <a16:creationId xmlns="" xmlns:a16="http://schemas.microsoft.com/office/drawing/2014/main" id="{2C8BE8DD-DD8D-4A39-907F-B59860AC94E2}"/>
              </a:ext>
            </a:extLst>
          </p:cNvPr>
          <p:cNvSpPr/>
          <p:nvPr/>
        </p:nvSpPr>
        <p:spPr>
          <a:xfrm>
            <a:off x="6738549" y="5301208"/>
            <a:ext cx="2160239" cy="1296144"/>
          </a:xfrm>
          <a:prstGeom prst="flowChartAlternateProcess">
            <a:avLst/>
          </a:prstGeom>
          <a:solidFill>
            <a:schemeClr val="accent1"/>
          </a:solidFill>
        </p:spPr>
        <p:txBody>
          <a:bodyPr rtlCol="0" anchor="ctr"/>
          <a:lstStyle/>
          <a:p>
            <a:pPr algn="ctr"/>
            <a:r>
              <a:rPr lang="pl-PL" b="1" i="1" u="sng" dirty="0">
                <a:solidFill>
                  <a:srgbClr val="FF0000"/>
                </a:solidFill>
                <a:latin typeface="Book Antiqua" panose="02040602050305030304" pitchFamily="18" charset="0"/>
              </a:rPr>
              <a:t>DOŁĄCZ </a:t>
            </a:r>
            <a:br>
              <a:rPr lang="pl-PL" b="1" i="1" u="sng" dirty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pl-PL" b="1" i="1" u="sng" dirty="0">
                <a:solidFill>
                  <a:srgbClr val="FF0000"/>
                </a:solidFill>
                <a:latin typeface="Book Antiqua" panose="02040602050305030304" pitchFamily="18" charset="0"/>
              </a:rPr>
              <a:t>DO NAS !!!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A73068E6-E2BB-4BA9-BBC7-AB2142D11D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842" y="351223"/>
            <a:ext cx="4351240" cy="6155554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="" xmlns:a16="http://schemas.microsoft.com/office/drawing/2014/main" id="{CD1F237F-A7CF-434C-9E69-54DC680FE5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976" cy="6858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52E674DC-BE3B-4C3A-8BA9-305116E8AF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12739"/>
            <a:ext cx="4140968" cy="41409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dtytuł 2"/>
          <p:cNvSpPr txBox="1">
            <a:spLocks/>
          </p:cNvSpPr>
          <p:nvPr/>
        </p:nvSpPr>
        <p:spPr>
          <a:xfrm>
            <a:off x="1927879" y="5363638"/>
            <a:ext cx="4983441" cy="694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2400" b="1" dirty="0">
                <a:solidFill>
                  <a:schemeClr val="accent1"/>
                </a:solidFill>
                <a:latin typeface="Book Antiqua" panose="02040602050305030304" pitchFamily="18" charset="0"/>
              </a:rPr>
              <a:t>ZESPÓŁ SZKÓŁ W ŻÓŁKIEWCE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ook Antiqua" panose="02040602050305030304" pitchFamily="18" charset="0"/>
              </a:rPr>
              <a:t>ZAPRASZAMY!!!</a:t>
            </a:r>
          </a:p>
        </p:txBody>
      </p:sp>
      <p:sp>
        <p:nvSpPr>
          <p:cNvPr id="3" name="AutoShape 2" descr="Zobacz obraz źródłowy">
            <a:extLst>
              <a:ext uri="{FF2B5EF4-FFF2-40B4-BE49-F238E27FC236}">
                <a16:creationId xmlns="" xmlns:a16="http://schemas.microsoft.com/office/drawing/2014/main" id="{FF50A129-692B-452A-9A37-01B265197C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1592560" cy="1592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Zobacz obraz źródłowy">
            <a:extLst>
              <a:ext uri="{FF2B5EF4-FFF2-40B4-BE49-F238E27FC236}">
                <a16:creationId xmlns="" xmlns:a16="http://schemas.microsoft.com/office/drawing/2014/main" id="{2FF07B54-AB77-4910-84B4-8BE5FFF10E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1592560" cy="1592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707A594B-9BEC-499E-9704-66B749462913}"/>
              </a:ext>
            </a:extLst>
          </p:cNvPr>
          <p:cNvSpPr txBox="1"/>
          <p:nvPr/>
        </p:nvSpPr>
        <p:spPr>
          <a:xfrm>
            <a:off x="981173" y="2275282"/>
            <a:ext cx="26098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  <a:latin typeface="Book Antiqua" panose="02040602050305030304" pitchFamily="18" charset="0"/>
                <a:cs typeface="Amatic SC" panose="00000500000000000000" pitchFamily="2" charset="-79"/>
              </a:rPr>
              <a:t>TWOJA PRZYSZŁOŚĆ </a:t>
            </a:r>
          </a:p>
          <a:p>
            <a:pPr algn="ctr"/>
            <a:r>
              <a:rPr lang="pl-PL" sz="2800" b="1" dirty="0">
                <a:solidFill>
                  <a:srgbClr val="FF0000"/>
                </a:solidFill>
                <a:latin typeface="Book Antiqua" panose="02040602050305030304" pitchFamily="18" charset="0"/>
                <a:cs typeface="Amatic SC" panose="00000500000000000000" pitchFamily="2" charset="-79"/>
              </a:rPr>
              <a:t>W TWOICH RĘKACH</a:t>
            </a:r>
          </a:p>
        </p:txBody>
      </p:sp>
      <p:pic>
        <p:nvPicPr>
          <p:cNvPr id="12" name="Picture 2" descr="C:\Users\Pomoc\Desktop\pliki z pulpitu\logo2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95452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ytuł 1">
            <a:extLst>
              <a:ext uri="{FF2B5EF4-FFF2-40B4-BE49-F238E27FC236}">
                <a16:creationId xmlns="" xmlns:a16="http://schemas.microsoft.com/office/drawing/2014/main" id="{B93F24E1-06CE-41A3-8938-FAFCCF5A0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9024" y="599454"/>
            <a:ext cx="5110336" cy="576064"/>
          </a:xfrm>
        </p:spPr>
        <p:txBody>
          <a:bodyPr>
            <a:noAutofit/>
          </a:bodyPr>
          <a:lstStyle/>
          <a:p>
            <a:r>
              <a:rPr lang="pl-PL" sz="3200" b="1" dirty="0">
                <a:latin typeface="Book Antiqua" pitchFamily="18" charset="0"/>
              </a:rPr>
              <a:t>Zespół Szkół w Żółkiewce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4C2486-504A-4C18-9258-D7CE84C18354}"/>
              </a:ext>
            </a:extLst>
          </p:cNvPr>
          <p:cNvSpPr txBox="1"/>
          <p:nvPr/>
        </p:nvSpPr>
        <p:spPr>
          <a:xfrm>
            <a:off x="7669360" y="3375544"/>
            <a:ext cx="1134382" cy="190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3"/>
              </a:lnSpc>
            </a:pPr>
            <a:r>
              <a:rPr lang="en-US" sz="1259" dirty="0" err="1">
                <a:solidFill>
                  <a:srgbClr val="000000"/>
                </a:solidFill>
                <a:latin typeface="Arimo Bold"/>
              </a:rPr>
              <a:t>Adres</a:t>
            </a:r>
            <a:r>
              <a:rPr lang="en-US" sz="1259" dirty="0">
                <a:solidFill>
                  <a:srgbClr val="000000"/>
                </a:solidFill>
                <a:latin typeface="Arimo Bold"/>
              </a:rPr>
              <a:t> URL do: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472EB43-ECB7-4949-B053-FEA98ACFB21D}"/>
              </a:ext>
            </a:extLst>
          </p:cNvPr>
          <p:cNvGrpSpPr/>
          <p:nvPr/>
        </p:nvGrpSpPr>
        <p:grpSpPr>
          <a:xfrm>
            <a:off x="7669360" y="3780145"/>
            <a:ext cx="924668" cy="924668"/>
            <a:chOff x="0" y="0"/>
            <a:chExt cx="2465779" cy="2465779"/>
          </a:xfrm>
        </p:grpSpPr>
        <p:sp>
          <p:nvSpPr>
            <p:cNvPr id="18" name="Freeform 17">
              <a:extLst>
                <a:ext uri="{FF2B5EF4-FFF2-40B4-BE49-F238E27FC236}">
                  <a16:creationId xmlns="" xmlns:a16="http://schemas.microsoft.com/office/drawing/2014/main" id="{1C2453F4-6E2E-45E4-A89A-E656AB8FA8B4}"/>
                </a:ext>
              </a:extLst>
            </p:cNvPr>
            <p:cNvSpPr/>
            <p:nvPr/>
          </p:nvSpPr>
          <p:spPr>
            <a:xfrm>
              <a:off x="0" y="0"/>
              <a:ext cx="2465779" cy="2465779"/>
            </a:xfrm>
            <a:custGeom>
              <a:avLst/>
              <a:gdLst/>
              <a:ahLst/>
              <a:cxnLst/>
              <a:rect l="l" t="t" r="r" b="b"/>
              <a:pathLst>
                <a:path w="2465779" h="2465779">
                  <a:moveTo>
                    <a:pt x="0" y="0"/>
                  </a:moveTo>
                  <a:lnTo>
                    <a:pt x="2465779" y="0"/>
                  </a:lnTo>
                  <a:lnTo>
                    <a:pt x="2465779" y="2465779"/>
                  </a:lnTo>
                  <a:lnTo>
                    <a:pt x="0" y="2465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CC6E85CD-7D77-4DB5-A006-A409119295DF}"/>
              </a:ext>
            </a:extLst>
          </p:cNvPr>
          <p:cNvGrpSpPr/>
          <p:nvPr/>
        </p:nvGrpSpPr>
        <p:grpSpPr>
          <a:xfrm>
            <a:off x="7704863" y="5240329"/>
            <a:ext cx="941546" cy="941546"/>
            <a:chOff x="0" y="0"/>
            <a:chExt cx="2510788" cy="2510788"/>
          </a:xfrm>
        </p:grpSpPr>
        <p:sp>
          <p:nvSpPr>
            <p:cNvPr id="20" name="Freeform 19">
              <a:extLst>
                <a:ext uri="{FF2B5EF4-FFF2-40B4-BE49-F238E27FC236}">
                  <a16:creationId xmlns="" xmlns:a16="http://schemas.microsoft.com/office/drawing/2014/main" id="{C600FEA9-E1E8-4D18-9FA9-5CF16791B506}"/>
                </a:ext>
              </a:extLst>
            </p:cNvPr>
            <p:cNvSpPr/>
            <p:nvPr/>
          </p:nvSpPr>
          <p:spPr>
            <a:xfrm>
              <a:off x="0" y="0"/>
              <a:ext cx="2510788" cy="2510788"/>
            </a:xfrm>
            <a:custGeom>
              <a:avLst/>
              <a:gdLst/>
              <a:ahLst/>
              <a:cxnLst/>
              <a:rect l="l" t="t" r="r" b="b"/>
              <a:pathLst>
                <a:path w="2510788" h="2510788">
                  <a:moveTo>
                    <a:pt x="0" y="0"/>
                  </a:moveTo>
                  <a:lnTo>
                    <a:pt x="2510788" y="0"/>
                  </a:lnTo>
                  <a:lnTo>
                    <a:pt x="2510788" y="2510788"/>
                  </a:lnTo>
                  <a:lnTo>
                    <a:pt x="0" y="251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TextBox 21">
            <a:extLst>
              <a:ext uri="{FF2B5EF4-FFF2-40B4-BE49-F238E27FC236}">
                <a16:creationId xmlns="" xmlns:a16="http://schemas.microsoft.com/office/drawing/2014/main" id="{895D54BF-94E5-44D8-819A-74AA7976D1E6}"/>
              </a:ext>
            </a:extLst>
          </p:cNvPr>
          <p:cNvSpPr txBox="1"/>
          <p:nvPr/>
        </p:nvSpPr>
        <p:spPr>
          <a:xfrm>
            <a:off x="7700493" y="4748766"/>
            <a:ext cx="758647" cy="190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3"/>
              </a:lnSpc>
            </a:pPr>
            <a:r>
              <a:rPr lang="en-US" sz="1259" dirty="0">
                <a:solidFill>
                  <a:srgbClr val="000000"/>
                </a:solidFill>
                <a:latin typeface="Arimo Bold"/>
              </a:rPr>
              <a:t>Facebook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="" xmlns:a16="http://schemas.microsoft.com/office/drawing/2014/main" id="{4F809E68-9911-49D0-98E2-9E5B57428F8E}"/>
              </a:ext>
            </a:extLst>
          </p:cNvPr>
          <p:cNvSpPr txBox="1"/>
          <p:nvPr/>
        </p:nvSpPr>
        <p:spPr>
          <a:xfrm>
            <a:off x="7700493" y="6283359"/>
            <a:ext cx="1137434" cy="191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16"/>
              </a:lnSpc>
            </a:pPr>
            <a:r>
              <a:rPr lang="en-US" sz="1293" dirty="0" err="1">
                <a:solidFill>
                  <a:srgbClr val="000000"/>
                </a:solidFill>
                <a:latin typeface="Arimo Bold"/>
              </a:rPr>
              <a:t>Naszej</a:t>
            </a:r>
            <a:r>
              <a:rPr lang="en-US" sz="1293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1293" dirty="0" err="1">
                <a:solidFill>
                  <a:srgbClr val="000000"/>
                </a:solidFill>
                <a:latin typeface="Arimo Bold"/>
              </a:rPr>
              <a:t>strony</a:t>
            </a:r>
            <a:endParaRPr lang="en-US" sz="1293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="" xmlns:a16="http://schemas.microsoft.com/office/drawing/2014/main" id="{A517421A-CF58-447A-BABF-81E5BA282B0E}"/>
              </a:ext>
            </a:extLst>
          </p:cNvPr>
          <p:cNvSpPr txBox="1"/>
          <p:nvPr/>
        </p:nvSpPr>
        <p:spPr>
          <a:xfrm>
            <a:off x="162198" y="5305038"/>
            <a:ext cx="1528525" cy="208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9"/>
              </a:lnSpc>
              <a:spcBef>
                <a:spcPct val="0"/>
              </a:spcBef>
            </a:pPr>
            <a:r>
              <a:rPr lang="en-US" sz="1367" dirty="0">
                <a:solidFill>
                  <a:srgbClr val="000000"/>
                </a:solidFill>
                <a:ea typeface="Arimo Bold"/>
              </a:rPr>
              <a:t>🌍</a:t>
            </a:r>
            <a:r>
              <a:rPr lang="pl-PL" sz="1367" dirty="0">
                <a:solidFill>
                  <a:srgbClr val="000000"/>
                </a:solidFill>
                <a:ea typeface="Arimo Bold"/>
              </a:rPr>
              <a:t> </a:t>
            </a:r>
            <a:r>
              <a:rPr lang="en-US" sz="1367" dirty="0">
                <a:solidFill>
                  <a:srgbClr val="000000"/>
                </a:solidFill>
                <a:latin typeface="Arimo Bold"/>
              </a:rPr>
              <a:t>zspzolkiewka.pl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="" xmlns:a16="http://schemas.microsoft.com/office/drawing/2014/main" id="{168A7EA0-430B-4614-AC7D-B48C875053F8}"/>
              </a:ext>
            </a:extLst>
          </p:cNvPr>
          <p:cNvSpPr txBox="1"/>
          <p:nvPr/>
        </p:nvSpPr>
        <p:spPr>
          <a:xfrm>
            <a:off x="192790" y="5608040"/>
            <a:ext cx="1767693" cy="42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09"/>
              </a:lnSpc>
              <a:spcBef>
                <a:spcPct val="0"/>
              </a:spcBef>
            </a:pPr>
            <a:r>
              <a:rPr lang="en-US" sz="1367" dirty="0">
                <a:solidFill>
                  <a:srgbClr val="000000"/>
                </a:solidFill>
                <a:ea typeface="Arimo Bold"/>
              </a:rPr>
              <a:t>🗺</a:t>
            </a:r>
            <a:r>
              <a:rPr lang="pl-PL" sz="1367" dirty="0">
                <a:solidFill>
                  <a:srgbClr val="000000"/>
                </a:solidFill>
                <a:ea typeface="Arimo Bold"/>
              </a:rPr>
              <a:t> </a:t>
            </a:r>
            <a:r>
              <a:rPr lang="en-US" sz="1367" dirty="0">
                <a:solidFill>
                  <a:srgbClr val="000000"/>
                </a:solidFill>
                <a:latin typeface="Arimo Bold"/>
              </a:rPr>
              <a:t>Zaburze 46, </a:t>
            </a:r>
            <a:r>
              <a:rPr lang="pl-PL" sz="1367" dirty="0">
                <a:solidFill>
                  <a:srgbClr val="000000"/>
                </a:solidFill>
                <a:latin typeface="Arimo Bold"/>
              </a:rPr>
              <a:t>Ż</a:t>
            </a:r>
            <a:r>
              <a:rPr lang="en-US" sz="1367" dirty="0" err="1">
                <a:solidFill>
                  <a:srgbClr val="000000"/>
                </a:solidFill>
                <a:latin typeface="Arimo Bold"/>
              </a:rPr>
              <a:t>ołkiewka-Osada</a:t>
            </a:r>
            <a:endParaRPr lang="en-US" sz="1367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25" name="TextBox 12">
            <a:extLst>
              <a:ext uri="{FF2B5EF4-FFF2-40B4-BE49-F238E27FC236}">
                <a16:creationId xmlns="" xmlns:a16="http://schemas.microsoft.com/office/drawing/2014/main" id="{1F61633F-AB69-4BC6-AD8C-BE7DA8A0E4E7}"/>
              </a:ext>
            </a:extLst>
          </p:cNvPr>
          <p:cNvSpPr txBox="1"/>
          <p:nvPr/>
        </p:nvSpPr>
        <p:spPr>
          <a:xfrm>
            <a:off x="99675" y="6453336"/>
            <a:ext cx="1922066" cy="208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9"/>
              </a:lnSpc>
              <a:spcBef>
                <a:spcPct val="0"/>
              </a:spcBef>
            </a:pPr>
            <a:r>
              <a:rPr lang="en-US" sz="1367" dirty="0">
                <a:solidFill>
                  <a:srgbClr val="000000"/>
                </a:solidFill>
                <a:ea typeface="Arimo Bold"/>
              </a:rPr>
              <a:t>📧</a:t>
            </a:r>
            <a:r>
              <a:rPr lang="pl-PL" sz="1367" dirty="0">
                <a:solidFill>
                  <a:srgbClr val="000000"/>
                </a:solidFill>
                <a:ea typeface="Arimo Bold"/>
              </a:rPr>
              <a:t> </a:t>
            </a:r>
            <a:r>
              <a:rPr lang="en-US" sz="1367" dirty="0">
                <a:solidFill>
                  <a:srgbClr val="000000"/>
                </a:solidFill>
                <a:latin typeface="Arimo Bold"/>
              </a:rPr>
              <a:t>zspzolkiewka@op.pl</a:t>
            </a:r>
          </a:p>
        </p:txBody>
      </p:sp>
      <p:sp>
        <p:nvSpPr>
          <p:cNvPr id="26" name="TextBox 11">
            <a:extLst>
              <a:ext uri="{FF2B5EF4-FFF2-40B4-BE49-F238E27FC236}">
                <a16:creationId xmlns="" xmlns:a16="http://schemas.microsoft.com/office/drawing/2014/main" id="{6914A427-63D6-41A4-9631-94528CC53DFD}"/>
              </a:ext>
            </a:extLst>
          </p:cNvPr>
          <p:cNvSpPr txBox="1"/>
          <p:nvPr/>
        </p:nvSpPr>
        <p:spPr>
          <a:xfrm>
            <a:off x="0" y="6150334"/>
            <a:ext cx="1595398" cy="208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09"/>
              </a:lnSpc>
              <a:spcBef>
                <a:spcPct val="0"/>
              </a:spcBef>
            </a:pPr>
            <a:r>
              <a:rPr lang="en-US" sz="1367" dirty="0">
                <a:solidFill>
                  <a:srgbClr val="000000"/>
                </a:solidFill>
                <a:ea typeface="Arimo Bold"/>
              </a:rPr>
              <a:t>📞</a:t>
            </a:r>
            <a:r>
              <a:rPr lang="pl-PL" sz="1367" dirty="0">
                <a:solidFill>
                  <a:srgbClr val="000000"/>
                </a:solidFill>
                <a:ea typeface="Arimo Bold"/>
              </a:rPr>
              <a:t> </a:t>
            </a:r>
            <a:r>
              <a:rPr lang="en-US" sz="1367" dirty="0">
                <a:solidFill>
                  <a:srgbClr val="000000"/>
                </a:solidFill>
                <a:latin typeface="Arimo Bold"/>
              </a:rPr>
              <a:t>84 683 16 81</a:t>
            </a:r>
          </a:p>
        </p:txBody>
      </p:sp>
    </p:spTree>
    <p:extLst>
      <p:ext uri="{BB962C8B-B14F-4D97-AF65-F5344CB8AC3E}">
        <p14:creationId xmlns="" xmlns:p14="http://schemas.microsoft.com/office/powerpoint/2010/main" val="344073411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A88FBFEE-45E1-4726-938B-A11B17491B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976" cy="6858000"/>
          </a:xfrm>
          <a:prstGeom prst="rect">
            <a:avLst/>
          </a:prstGeom>
        </p:spPr>
      </p:pic>
      <p:pic>
        <p:nvPicPr>
          <p:cNvPr id="10" name="Obraz 9" descr="DSC_06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964" y="2818394"/>
            <a:ext cx="3328682" cy="1988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ytuł 1">
            <a:extLst>
              <a:ext uri="{FF2B5EF4-FFF2-40B4-BE49-F238E27FC236}">
                <a16:creationId xmlns="" xmlns:a16="http://schemas.microsoft.com/office/drawing/2014/main" id="{B93F24E1-06CE-41A3-8938-FAFCCF5A0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0483" y="536675"/>
            <a:ext cx="5110336" cy="576064"/>
          </a:xfrm>
        </p:spPr>
        <p:txBody>
          <a:bodyPr>
            <a:noAutofit/>
          </a:bodyPr>
          <a:lstStyle/>
          <a:p>
            <a:r>
              <a:rPr lang="pl-PL" sz="3200" b="1" dirty="0">
                <a:latin typeface="Book Antiqua" pitchFamily="18" charset="0"/>
              </a:rPr>
              <a:t>Zespół Szkół w Żółkiewce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19669" y="1426207"/>
            <a:ext cx="6400825" cy="146988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l-PL" sz="1900" i="1" dirty="0">
                <a:solidFill>
                  <a:schemeClr val="tx1"/>
                </a:solidFill>
                <a:latin typeface="Book Antiqua" panose="02040602050305030304" pitchFamily="18" charset="0"/>
              </a:rPr>
              <a:t>W dzisiejszych czasach prowadzenie </a:t>
            </a:r>
            <a:r>
              <a:rPr lang="pl-PL" sz="1900" i="1" dirty="0">
                <a:solidFill>
                  <a:srgbClr val="FF0000"/>
                </a:solidFill>
                <a:latin typeface="Book Antiqua" panose="02040602050305030304" pitchFamily="18" charset="0"/>
              </a:rPr>
              <a:t>gospodarstwa</a:t>
            </a:r>
            <a:r>
              <a:rPr lang="pl-PL" sz="1900" i="1" dirty="0">
                <a:solidFill>
                  <a:schemeClr val="tx1"/>
                </a:solidFill>
                <a:latin typeface="Book Antiqua" panose="02040602050305030304" pitchFamily="18" charset="0"/>
              </a:rPr>
              <a:t> rolnego bez wsparcia </a:t>
            </a:r>
            <a:r>
              <a:rPr lang="pl-PL" sz="1900" i="1" dirty="0">
                <a:solidFill>
                  <a:srgbClr val="FF0000"/>
                </a:solidFill>
                <a:latin typeface="Book Antiqua" panose="02040602050305030304" pitchFamily="18" charset="0"/>
              </a:rPr>
              <a:t>nowoczesnych</a:t>
            </a:r>
            <a:r>
              <a:rPr lang="pl-PL" sz="1900" i="1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pl-PL" sz="1900" i="1" dirty="0">
                <a:solidFill>
                  <a:srgbClr val="FF0000"/>
                </a:solidFill>
                <a:latin typeface="Book Antiqua" panose="02040602050305030304" pitchFamily="18" charset="0"/>
              </a:rPr>
              <a:t>technologii</a:t>
            </a:r>
            <a:r>
              <a:rPr lang="pl-PL" sz="1900" i="1" dirty="0">
                <a:solidFill>
                  <a:schemeClr val="tx1"/>
                </a:solidFill>
                <a:latin typeface="Book Antiqua" panose="02040602050305030304" pitchFamily="18" charset="0"/>
              </a:rPr>
              <a:t> staje się już praktycznie niemożliwe. Technologie wykorzystywane w gospodarstwach rolnych, to nie tylko nowoczesne </a:t>
            </a:r>
            <a:r>
              <a:rPr lang="pl-PL" sz="1900" i="1" dirty="0">
                <a:solidFill>
                  <a:srgbClr val="FF0000"/>
                </a:solidFill>
                <a:latin typeface="Book Antiqua" panose="02040602050305030304" pitchFamily="18" charset="0"/>
              </a:rPr>
              <a:t>maszyny</a:t>
            </a:r>
            <a:r>
              <a:rPr lang="pl-PL" sz="1900" i="1" dirty="0">
                <a:solidFill>
                  <a:schemeClr val="tx1"/>
                </a:solidFill>
                <a:latin typeface="Book Antiqua" panose="02040602050305030304" pitchFamily="18" charset="0"/>
              </a:rPr>
              <a:t> czy </a:t>
            </a:r>
            <a:r>
              <a:rPr lang="pl-PL" sz="1900" i="1" dirty="0">
                <a:solidFill>
                  <a:srgbClr val="FF0000"/>
                </a:solidFill>
                <a:latin typeface="Book Antiqua" panose="02040602050305030304" pitchFamily="18" charset="0"/>
              </a:rPr>
              <a:t>urządzenia</a:t>
            </a:r>
            <a:r>
              <a:rPr lang="pl-PL" sz="1900" i="1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pl-PL" sz="1900" i="1" dirty="0">
                <a:solidFill>
                  <a:srgbClr val="FF0000"/>
                </a:solidFill>
                <a:latin typeface="Book Antiqua" panose="02040602050305030304" pitchFamily="18" charset="0"/>
              </a:rPr>
              <a:t>usprawniające pracę</a:t>
            </a:r>
            <a:r>
              <a:rPr lang="pl-PL" sz="1900" i="1" dirty="0">
                <a:solidFill>
                  <a:schemeClr val="tx1"/>
                </a:solidFill>
                <a:latin typeface="Book Antiqua" panose="02040602050305030304" pitchFamily="18" charset="0"/>
              </a:rPr>
              <a:t>, ale również rozmaite systemy ułatwiające planowanie prac oraz ich precyzyjne wykonywanie. </a:t>
            </a:r>
          </a:p>
          <a:p>
            <a:pPr algn="ctr"/>
            <a:endParaRPr lang="pl-PL" sz="19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algn="ctr"/>
            <a:endParaRPr lang="pl-PL" b="0" i="0" dirty="0">
              <a:solidFill>
                <a:srgbClr val="03295A"/>
              </a:solidFill>
              <a:effectLst/>
              <a:latin typeface="Lato" panose="020F0502020204030203" pitchFamily="34" charset="0"/>
            </a:endParaRPr>
          </a:p>
          <a:p>
            <a:pPr algn="ctr"/>
            <a:endParaRPr lang="pl-PL" dirty="0"/>
          </a:p>
        </p:txBody>
      </p:sp>
      <p:sp>
        <p:nvSpPr>
          <p:cNvPr id="5" name="Podtytuł 2"/>
          <p:cNvSpPr txBox="1">
            <a:spLocks/>
          </p:cNvSpPr>
          <p:nvPr/>
        </p:nvSpPr>
        <p:spPr>
          <a:xfrm>
            <a:off x="-396552" y="5373216"/>
            <a:ext cx="5936704" cy="694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DDEEAA4F-0401-4418-B510-2E89A895D8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6" y="3811000"/>
            <a:ext cx="3624906" cy="2416605"/>
          </a:xfrm>
          <a:prstGeom prst="rect">
            <a:avLst/>
          </a:prstGeom>
          <a:effectLst>
            <a:softEdge rad="444500"/>
          </a:effectLst>
        </p:spPr>
      </p:pic>
      <p:sp>
        <p:nvSpPr>
          <p:cNvPr id="15" name="pole tekstowe 14">
            <a:extLst>
              <a:ext uri="{FF2B5EF4-FFF2-40B4-BE49-F238E27FC236}">
                <a16:creationId xmlns="" xmlns:a16="http://schemas.microsoft.com/office/drawing/2014/main" id="{72D2360A-52E0-4517-A47E-F02FE0FF267D}"/>
              </a:ext>
            </a:extLst>
          </p:cNvPr>
          <p:cNvSpPr txBox="1"/>
          <p:nvPr/>
        </p:nvSpPr>
        <p:spPr>
          <a:xfrm>
            <a:off x="4017500" y="4847758"/>
            <a:ext cx="38164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Zostań technikiem mechanizacji rolnictwa i </a:t>
            </a:r>
            <a:r>
              <a:rPr lang="pl-PL" b="1" i="0" dirty="0" err="1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agrotroniki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b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pl-PL" b="1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w Zespole Szkół w Żółkiewce!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ED9FD3CE-BDD2-47D9-A7C0-4045E0AB20DB}"/>
              </a:ext>
            </a:extLst>
          </p:cNvPr>
          <p:cNvSpPr txBox="1"/>
          <p:nvPr/>
        </p:nvSpPr>
        <p:spPr>
          <a:xfrm>
            <a:off x="1102044" y="3474801"/>
            <a:ext cx="41900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0" i="0" dirty="0">
                <a:solidFill>
                  <a:schemeClr val="accent2"/>
                </a:solidFill>
                <a:effectLst/>
                <a:latin typeface="Book Antiqua" panose="02040602050305030304" pitchFamily="18" charset="0"/>
              </a:rPr>
              <a:t>Chcesz mieć fach w reku? </a:t>
            </a:r>
          </a:p>
          <a:p>
            <a:r>
              <a:rPr lang="pl-PL" sz="1600" b="0" i="0" dirty="0">
                <a:solidFill>
                  <a:schemeClr val="tx1"/>
                </a:solidFill>
                <a:effectLst/>
                <a:latin typeface="Book Antiqua" panose="02040602050305030304" pitchFamily="18" charset="0"/>
              </a:rPr>
              <a:t>Lubisz rolnictwo i nowoczesną technikę? </a:t>
            </a:r>
          </a:p>
          <a:p>
            <a:r>
              <a:rPr lang="pl-PL" sz="1600" b="0" i="0" dirty="0">
                <a:solidFill>
                  <a:schemeClr val="tx1"/>
                </a:solidFill>
                <a:effectLst/>
                <a:latin typeface="Book Antiqua" panose="02040602050305030304" pitchFamily="18" charset="0"/>
              </a:rPr>
              <a:t>Rób to zawodowo! </a:t>
            </a:r>
            <a:endParaRPr lang="pl-PL" sz="1600" dirty="0">
              <a:latin typeface="Book Antiqua" panose="02040602050305030304" pitchFamily="18" charset="0"/>
            </a:endParaRPr>
          </a:p>
        </p:txBody>
      </p:sp>
      <p:pic>
        <p:nvPicPr>
          <p:cNvPr id="13" name="Picture 2" descr="C:\Users\Pomoc\Desktop\pliki z pulpitu\logo2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5864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Podtytuł 2"/>
          <p:cNvSpPr txBox="1">
            <a:spLocks/>
          </p:cNvSpPr>
          <p:nvPr/>
        </p:nvSpPr>
        <p:spPr>
          <a:xfrm>
            <a:off x="643966" y="6450048"/>
            <a:ext cx="7926995" cy="606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pl-PL" dirty="0"/>
              <a:t>www.zspzolkiewka.pl	https://www.facebook.com/zszolkiewka/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dirty="0"/>
              <a:t>	</a:t>
            </a:r>
            <a:r>
              <a:rPr lang="pl-PL" dirty="0">
                <a:solidFill>
                  <a:schemeClr val="tx1">
                    <a:tint val="75000"/>
                  </a:schemeClr>
                </a:solidFill>
              </a:rPr>
              <a:t>    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3792633"/>
      </p:ext>
    </p:extLst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="" xmlns:a16="http://schemas.microsoft.com/office/drawing/2014/main" id="{20E2470F-ABB1-4CBD-B6EC-6667D8C50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976" cy="6858000"/>
          </a:xfrm>
          <a:prstGeom prst="rect">
            <a:avLst/>
          </a:prstGeom>
        </p:spPr>
      </p:pic>
      <p:pic>
        <p:nvPicPr>
          <p:cNvPr id="14" name="Obraz 13" descr="DSC_0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14065">
            <a:off x="478412" y="2050491"/>
            <a:ext cx="3401591" cy="22677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dtytuł 2"/>
          <p:cNvSpPr txBox="1">
            <a:spLocks/>
          </p:cNvSpPr>
          <p:nvPr/>
        </p:nvSpPr>
        <p:spPr>
          <a:xfrm>
            <a:off x="-396552" y="5373216"/>
            <a:ext cx="5936704" cy="694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6DFF203A-DC21-4D15-B7A4-884C2434B1F3}"/>
              </a:ext>
            </a:extLst>
          </p:cNvPr>
          <p:cNvSpPr txBox="1"/>
          <p:nvPr/>
        </p:nvSpPr>
        <p:spPr>
          <a:xfrm>
            <a:off x="4530404" y="1667391"/>
            <a:ext cx="352839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0" i="0" dirty="0">
                <a:effectLst/>
                <a:latin typeface="Book Antiqua" panose="02040602050305030304" pitchFamily="18" charset="0"/>
              </a:rPr>
              <a:t>Lubisz </a:t>
            </a:r>
            <a:r>
              <a:rPr lang="pl-PL" sz="1600" dirty="0">
                <a:latin typeface="Book Antiqua" panose="02040602050305030304" pitchFamily="18" charset="0"/>
              </a:rPr>
              <a:t>obsługiwać pojazdy </a:t>
            </a:r>
            <a:br>
              <a:rPr lang="pl-PL" sz="1600" dirty="0">
                <a:latin typeface="Book Antiqua" panose="02040602050305030304" pitchFamily="18" charset="0"/>
              </a:rPr>
            </a:br>
            <a:r>
              <a:rPr lang="pl-PL" sz="1600" dirty="0">
                <a:latin typeface="Book Antiqua" panose="02040602050305030304" pitchFamily="18" charset="0"/>
              </a:rPr>
              <a:t>i </a:t>
            </a:r>
            <a:r>
              <a:rPr lang="pl-PL" sz="1600" dirty="0">
                <a:solidFill>
                  <a:srgbClr val="FF0000"/>
                </a:solidFill>
                <a:latin typeface="Book Antiqua" panose="02040602050305030304" pitchFamily="18" charset="0"/>
              </a:rPr>
              <a:t>maszyny rolnicze</a:t>
            </a:r>
            <a:r>
              <a:rPr lang="pl-PL" sz="1600" b="0" i="0" dirty="0">
                <a:effectLst/>
                <a:latin typeface="Book Antiqua" panose="02040602050305030304" pitchFamily="18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Book Antiqua" panose="02040602050305030304" pitchFamily="18" charset="0"/>
              </a:rPr>
              <a:t>Fascynuje Cię </a:t>
            </a:r>
            <a:r>
              <a:rPr lang="pl-PL" sz="1600" dirty="0">
                <a:solidFill>
                  <a:srgbClr val="FF0000"/>
                </a:solidFill>
                <a:latin typeface="Book Antiqua" panose="02040602050305030304" pitchFamily="18" charset="0"/>
              </a:rPr>
              <a:t>diagnozowanie</a:t>
            </a:r>
            <a:r>
              <a:rPr lang="pl-PL" sz="1600" dirty="0">
                <a:latin typeface="Book Antiqua" panose="02040602050305030304" pitchFamily="18" charset="0"/>
              </a:rPr>
              <a:t> oraz wykonywanie </a:t>
            </a:r>
            <a:r>
              <a:rPr lang="pl-PL" sz="1600" dirty="0">
                <a:solidFill>
                  <a:srgbClr val="FF0000"/>
                </a:solidFill>
                <a:latin typeface="Book Antiqua" panose="02040602050305030304" pitchFamily="18" charset="0"/>
              </a:rPr>
              <a:t>napraw</a:t>
            </a:r>
            <a:r>
              <a:rPr lang="pl-PL" sz="1600" dirty="0">
                <a:latin typeface="Book Antiqua" panose="02040602050305030304" pitchFamily="18" charset="0"/>
              </a:rPr>
              <a:t> pojazdów i maszyn?</a:t>
            </a:r>
            <a:endParaRPr lang="pl-PL" sz="1600" b="0" i="0" dirty="0">
              <a:effectLst/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0" i="0" dirty="0">
                <a:effectLst/>
                <a:latin typeface="Book Antiqua" panose="02040602050305030304" pitchFamily="18" charset="0"/>
              </a:rPr>
              <a:t>Lubisz </a:t>
            </a:r>
            <a:r>
              <a:rPr lang="pl-PL" sz="1600" dirty="0">
                <a:latin typeface="Book Antiqua" panose="02040602050305030304" pitchFamily="18" charset="0"/>
              </a:rPr>
              <a:t>prowadzić pojazdy samochodowe i ciągniki rolnicze?</a:t>
            </a:r>
            <a:endParaRPr lang="pl-PL" sz="1600" b="0" i="0" dirty="0">
              <a:effectLst/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0" i="0" dirty="0">
                <a:effectLst/>
                <a:latin typeface="Book Antiqua" panose="02040602050305030304" pitchFamily="18" charset="0"/>
              </a:rPr>
              <a:t>Chcesz poznać zasady </a:t>
            </a:r>
            <a:r>
              <a:rPr lang="pl-PL" sz="1600" dirty="0">
                <a:solidFill>
                  <a:srgbClr val="FF0000"/>
                </a:solidFill>
                <a:latin typeface="Book Antiqua" panose="02040602050305030304" pitchFamily="18" charset="0"/>
              </a:rPr>
              <a:t>programowania</a:t>
            </a:r>
            <a:r>
              <a:rPr lang="pl-PL" sz="1600" dirty="0">
                <a:latin typeface="Book Antiqua" panose="02040602050305030304" pitchFamily="18" charset="0"/>
              </a:rPr>
              <a:t> sprzętu rolniczego wyposażonego w </a:t>
            </a:r>
            <a:r>
              <a:rPr lang="pl-PL" sz="1600" dirty="0">
                <a:solidFill>
                  <a:srgbClr val="FF0000"/>
                </a:solidFill>
                <a:latin typeface="Book Antiqua" panose="02040602050305030304" pitchFamily="18" charset="0"/>
              </a:rPr>
              <a:t>nowoczesną</a:t>
            </a:r>
            <a:r>
              <a:rPr lang="pl-PL" sz="1600" dirty="0">
                <a:latin typeface="Book Antiqua" panose="02040602050305030304" pitchFamily="18" charset="0"/>
              </a:rPr>
              <a:t> </a:t>
            </a:r>
            <a:r>
              <a:rPr lang="pl-PL" sz="1600" dirty="0">
                <a:solidFill>
                  <a:srgbClr val="FF0000"/>
                </a:solidFill>
                <a:latin typeface="Book Antiqua" panose="02040602050305030304" pitchFamily="18" charset="0"/>
              </a:rPr>
              <a:t>technologię</a:t>
            </a:r>
            <a:r>
              <a:rPr lang="pl-PL" sz="1600" dirty="0">
                <a:latin typeface="Book Antiqua" panose="02040602050305030304" pitchFamily="18" charset="0"/>
              </a:rPr>
              <a:t> nawigacyjną</a:t>
            </a:r>
            <a:r>
              <a:rPr lang="pl-PL" sz="1600" b="0" i="0" dirty="0">
                <a:effectLst/>
                <a:latin typeface="Book Antiqua" panose="02040602050305030304" pitchFamily="18" charset="0"/>
              </a:rPr>
              <a:t>?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CA796288-4CD2-41A2-A8E2-43285D7754BA}"/>
              </a:ext>
            </a:extLst>
          </p:cNvPr>
          <p:cNvSpPr txBox="1"/>
          <p:nvPr/>
        </p:nvSpPr>
        <p:spPr>
          <a:xfrm>
            <a:off x="1333834" y="1188286"/>
            <a:ext cx="63323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i="0" dirty="0">
                <a:solidFill>
                  <a:srgbClr val="FF0000"/>
                </a:solidFill>
                <a:effectLst/>
                <a:latin typeface="Book Antiqua" panose="02040602050305030304" pitchFamily="18" charset="0"/>
                <a:cs typeface="Amatic SC" panose="020B0604020202020204"/>
              </a:rPr>
              <a:t>OPIS POTENCJALNEGO KANDYDATA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="" xmlns:a16="http://schemas.microsoft.com/office/drawing/2014/main" id="{E3C4EFE6-93BC-4D7B-A4B7-5B9440DA0EF5}"/>
              </a:ext>
            </a:extLst>
          </p:cNvPr>
          <p:cNvSpPr txBox="1"/>
          <p:nvPr/>
        </p:nvSpPr>
        <p:spPr>
          <a:xfrm>
            <a:off x="395536" y="5122125"/>
            <a:ext cx="38164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i="0" dirty="0">
                <a:solidFill>
                  <a:schemeClr val="accent2"/>
                </a:solidFill>
                <a:effectLst/>
                <a:latin typeface="Book Antiqua" panose="02040602050305030304" pitchFamily="18" charset="0"/>
              </a:rPr>
              <a:t>Rozpocznij naukę na kierunku</a:t>
            </a:r>
          </a:p>
          <a:p>
            <a:pPr algn="ctr"/>
            <a:r>
              <a:rPr lang="pl-PL" b="1" i="0" dirty="0">
                <a:solidFill>
                  <a:schemeClr val="accent2"/>
                </a:solidFill>
                <a:effectLst/>
                <a:latin typeface="Book Antiqua" panose="02040602050305030304" pitchFamily="18" charset="0"/>
              </a:rPr>
              <a:t>Technik mechanizacji rolnictwa </a:t>
            </a:r>
          </a:p>
          <a:p>
            <a:pPr algn="ctr"/>
            <a:r>
              <a:rPr lang="pl-PL" b="1" i="0" dirty="0">
                <a:solidFill>
                  <a:schemeClr val="accent2"/>
                </a:solidFill>
                <a:effectLst/>
                <a:latin typeface="Book Antiqua" panose="02040602050305030304" pitchFamily="18" charset="0"/>
              </a:rPr>
              <a:t>i </a:t>
            </a:r>
            <a:r>
              <a:rPr lang="pl-PL" b="1" i="0" dirty="0" err="1">
                <a:solidFill>
                  <a:schemeClr val="accent2"/>
                </a:solidFill>
                <a:effectLst/>
                <a:latin typeface="Book Antiqua" panose="02040602050305030304" pitchFamily="18" charset="0"/>
              </a:rPr>
              <a:t>agrotroniki</a:t>
            </a:r>
            <a:r>
              <a:rPr lang="pl-PL" b="1" i="0" dirty="0">
                <a:solidFill>
                  <a:schemeClr val="accent2"/>
                </a:solidFill>
                <a:effectLst/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11" name="Picture 2" descr="C:\Users\Pomoc\Desktop\pliki z pulpitu\logo2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ytuł 1">
            <a:extLst>
              <a:ext uri="{FF2B5EF4-FFF2-40B4-BE49-F238E27FC236}">
                <a16:creationId xmlns="" xmlns:a16="http://schemas.microsoft.com/office/drawing/2014/main" id="{B93F24E1-06CE-41A3-8938-FAFCCF5A0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0483" y="536675"/>
            <a:ext cx="5110336" cy="576064"/>
          </a:xfrm>
        </p:spPr>
        <p:txBody>
          <a:bodyPr>
            <a:noAutofit/>
          </a:bodyPr>
          <a:lstStyle/>
          <a:p>
            <a:r>
              <a:rPr lang="pl-PL" sz="3200" b="1" dirty="0">
                <a:latin typeface="Book Antiqua" pitchFamily="18" charset="0"/>
              </a:rPr>
              <a:t>Zespół Szkół w Żółkiewce</a:t>
            </a:r>
          </a:p>
        </p:txBody>
      </p:sp>
      <p:sp>
        <p:nvSpPr>
          <p:cNvPr id="13" name="Podtytuł 2"/>
          <p:cNvSpPr txBox="1">
            <a:spLocks/>
          </p:cNvSpPr>
          <p:nvPr/>
        </p:nvSpPr>
        <p:spPr>
          <a:xfrm>
            <a:off x="107504" y="6299546"/>
            <a:ext cx="7926995" cy="606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pl-PL" dirty="0"/>
              <a:t>www.zspzolkiewka.pl	https://www.facebook.com/zszolkiewka/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dirty="0"/>
              <a:t>	</a:t>
            </a:r>
            <a:r>
              <a:rPr lang="pl-PL" dirty="0">
                <a:solidFill>
                  <a:schemeClr val="tx1">
                    <a:tint val="75000"/>
                  </a:schemeClr>
                </a:solidFill>
              </a:rPr>
              <a:t>    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128723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EF6C660D-1C43-425F-A6AD-D735DD592E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976" cy="6858000"/>
          </a:xfrm>
          <a:prstGeom prst="rect">
            <a:avLst/>
          </a:prstGeom>
        </p:spPr>
      </p:pic>
      <p:pic>
        <p:nvPicPr>
          <p:cNvPr id="17" name="Obraz 16" descr="DSC_07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59806">
            <a:off x="5070807" y="2267114"/>
            <a:ext cx="3474050" cy="23160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az 14" descr="teermin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3205">
            <a:off x="4917366" y="2605131"/>
            <a:ext cx="3988601" cy="26542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dtytuł 2"/>
          <p:cNvSpPr txBox="1">
            <a:spLocks/>
          </p:cNvSpPr>
          <p:nvPr/>
        </p:nvSpPr>
        <p:spPr>
          <a:xfrm>
            <a:off x="-396552" y="5373216"/>
            <a:ext cx="5936704" cy="694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748F0CFC-2E68-41A6-9C74-D6017B3A67AF}"/>
              </a:ext>
            </a:extLst>
          </p:cNvPr>
          <p:cNvSpPr txBox="1"/>
          <p:nvPr/>
        </p:nvSpPr>
        <p:spPr>
          <a:xfrm>
            <a:off x="2339752" y="1113298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  <a:latin typeface="Book Antiqua" panose="02040602050305030304" pitchFamily="18" charset="0"/>
                <a:ea typeface="Lato" panose="020F0502020204030203" pitchFamily="34" charset="0"/>
                <a:cs typeface="Amatic SC" panose="00000500000000000000" pitchFamily="2" charset="-79"/>
              </a:rPr>
              <a:t>Czego Cię nauczymy?</a:t>
            </a:r>
          </a:p>
        </p:txBody>
      </p:sp>
      <p:pic>
        <p:nvPicPr>
          <p:cNvPr id="12" name="Picture 2" descr="C:\Users\Pomoc\Desktop\pliki z pulpitu\logo2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43" y="-8640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ytuł 1">
            <a:extLst>
              <a:ext uri="{FF2B5EF4-FFF2-40B4-BE49-F238E27FC236}">
                <a16:creationId xmlns="" xmlns:a16="http://schemas.microsoft.com/office/drawing/2014/main" id="{B93F24E1-06CE-41A3-8938-FAFCCF5A0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0483" y="536675"/>
            <a:ext cx="5110336" cy="576064"/>
          </a:xfrm>
        </p:spPr>
        <p:txBody>
          <a:bodyPr>
            <a:noAutofit/>
          </a:bodyPr>
          <a:lstStyle/>
          <a:p>
            <a:r>
              <a:rPr lang="pl-PL" sz="3200" b="1" dirty="0">
                <a:latin typeface="Book Antiqua" pitchFamily="18" charset="0"/>
              </a:rPr>
              <a:t>Zespół Szkół w Żółkiewce</a:t>
            </a:r>
          </a:p>
        </p:txBody>
      </p:sp>
      <p:sp>
        <p:nvSpPr>
          <p:cNvPr id="14" name="Podtytuł 2"/>
          <p:cNvSpPr txBox="1">
            <a:spLocks/>
          </p:cNvSpPr>
          <p:nvPr/>
        </p:nvSpPr>
        <p:spPr>
          <a:xfrm>
            <a:off x="623490" y="6399660"/>
            <a:ext cx="7926995" cy="606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pl-PL" dirty="0"/>
              <a:t>www.zspzolkiewka.pl	https://www.facebook.com/zszolkiewka/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dirty="0"/>
              <a:t>	</a:t>
            </a:r>
            <a:r>
              <a:rPr lang="pl-PL" dirty="0">
                <a:solidFill>
                  <a:schemeClr val="tx1">
                    <a:tint val="75000"/>
                  </a:schemeClr>
                </a:solidFill>
              </a:rPr>
              <a:t>    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1" name="Obraz 10" descr="DSC_02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92579">
            <a:off x="5101047" y="2657216"/>
            <a:ext cx="3602805" cy="2585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51691A5A-47BB-4CDF-B6B7-338FF4230BF3}"/>
              </a:ext>
            </a:extLst>
          </p:cNvPr>
          <p:cNvSpPr txBox="1"/>
          <p:nvPr/>
        </p:nvSpPr>
        <p:spPr>
          <a:xfrm>
            <a:off x="512111" y="1740909"/>
            <a:ext cx="43462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użytkowania</a:t>
            </a:r>
            <a:r>
              <a:rPr lang="pl-PL" sz="1600" dirty="0">
                <a:latin typeface="Book Antiqua" panose="02040602050305030304" pitchFamily="18" charset="0"/>
              </a:rPr>
              <a:t> pojazdów, narzędzi, maszyn i urządzeń stosowanych w produkcji rolniczej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obsługi</a:t>
            </a:r>
            <a:r>
              <a:rPr lang="pl-PL" sz="1600" dirty="0">
                <a:latin typeface="Book Antiqua" panose="02040602050305030304" pitchFamily="18" charset="0"/>
              </a:rPr>
              <a:t> pojazdów rolniczych, środków transportu, maszyn i urządzeń stosowanych w rolnictwie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oceny</a:t>
            </a:r>
            <a:r>
              <a:rPr lang="pl-PL" sz="1600" dirty="0">
                <a:latin typeface="Book Antiqua" panose="02040602050305030304" pitchFamily="18" charset="0"/>
              </a:rPr>
              <a:t> stanu technicznego maszyn </a:t>
            </a:r>
            <a:br>
              <a:rPr lang="pl-PL" sz="1600" dirty="0">
                <a:latin typeface="Book Antiqua" panose="02040602050305030304" pitchFamily="18" charset="0"/>
              </a:rPr>
            </a:br>
            <a:r>
              <a:rPr lang="pl-PL" sz="1600" dirty="0">
                <a:latin typeface="Book Antiqua" panose="02040602050305030304" pitchFamily="18" charset="0"/>
              </a:rPr>
              <a:t>i urządzeń rolniczych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wykonywania prac</a:t>
            </a:r>
            <a:r>
              <a:rPr lang="pl-PL" sz="1600" dirty="0">
                <a:latin typeface="Book Antiqua" panose="02040602050305030304" pitchFamily="18" charset="0"/>
              </a:rPr>
              <a:t> pojazdami samochodowymi i ciągnikami rolniczymi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Book Antiqua" panose="02040602050305030304" pitchFamily="18" charset="0"/>
              </a:rPr>
              <a:t>obsługiwania urządzeń, systemów elektronicznych oraz </a:t>
            </a: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nawigacji satelitarnej GPS </a:t>
            </a:r>
            <a:r>
              <a:rPr lang="pl-PL" sz="1600" dirty="0">
                <a:latin typeface="Book Antiqua" panose="02040602050305030304" pitchFamily="18" charset="0"/>
              </a:rPr>
              <a:t>stosowanych </a:t>
            </a:r>
            <a:br>
              <a:rPr lang="pl-PL" sz="1600" dirty="0">
                <a:latin typeface="Book Antiqua" panose="02040602050305030304" pitchFamily="18" charset="0"/>
              </a:rPr>
            </a:br>
            <a:r>
              <a:rPr lang="pl-PL" sz="1600" dirty="0">
                <a:latin typeface="Book Antiqua" panose="02040602050305030304" pitchFamily="18" charset="0"/>
              </a:rPr>
              <a:t>w pojazdach, maszynach i urządzeniach rolniczych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organizowania prac </a:t>
            </a:r>
            <a:r>
              <a:rPr lang="pl-PL" sz="1600" dirty="0">
                <a:latin typeface="Book Antiqua" panose="02040602050305030304" pitchFamily="18" charset="0"/>
              </a:rPr>
              <a:t>związanych </a:t>
            </a:r>
            <a:br>
              <a:rPr lang="pl-PL" sz="1600" dirty="0">
                <a:latin typeface="Book Antiqua" panose="02040602050305030304" pitchFamily="18" charset="0"/>
              </a:rPr>
            </a:br>
            <a:r>
              <a:rPr lang="pl-PL" sz="1600" dirty="0">
                <a:latin typeface="Book Antiqua" panose="02040602050305030304" pitchFamily="18" charset="0"/>
              </a:rPr>
              <a:t>z konserwacją i naprawą środków technicznych stosowanych w rolnictwie</a:t>
            </a:r>
          </a:p>
        </p:txBody>
      </p:sp>
      <p:pic>
        <p:nvPicPr>
          <p:cNvPr id="19" name="Obraz 18" descr="DSC_0624.JPG">
            <a:extLst>
              <a:ext uri="{FF2B5EF4-FFF2-40B4-BE49-F238E27FC236}">
                <a16:creationId xmlns="" xmlns:a16="http://schemas.microsoft.com/office/drawing/2014/main" id="{F2D1FF81-657E-4E96-ABEF-663108D237D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45109">
            <a:off x="4829007" y="3293479"/>
            <a:ext cx="3957649" cy="2638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5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25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DB13D0B5-1B07-46F5-A6D6-B90D58E8B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976" cy="6858000"/>
          </a:xfrm>
          <a:prstGeom prst="rect">
            <a:avLst/>
          </a:prstGeom>
        </p:spPr>
      </p:pic>
      <p:pic>
        <p:nvPicPr>
          <p:cNvPr id="12" name="Obraz 11" descr="DSC_05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6083" y="1271518"/>
            <a:ext cx="3588415" cy="2392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ytuł 1">
            <a:extLst>
              <a:ext uri="{FF2B5EF4-FFF2-40B4-BE49-F238E27FC236}">
                <a16:creationId xmlns="" xmlns:a16="http://schemas.microsoft.com/office/drawing/2014/main" id="{B93F24E1-06CE-41A3-8938-FAFCCF5A0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0483" y="536675"/>
            <a:ext cx="5110336" cy="576064"/>
          </a:xfrm>
        </p:spPr>
        <p:txBody>
          <a:bodyPr>
            <a:noAutofit/>
          </a:bodyPr>
          <a:lstStyle/>
          <a:p>
            <a:r>
              <a:rPr lang="pl-PL" sz="3200" b="1" dirty="0">
                <a:latin typeface="Book Antiqua" pitchFamily="18" charset="0"/>
              </a:rPr>
              <a:t>Zespół Szkół w Żółkiewce</a:t>
            </a:r>
          </a:p>
        </p:txBody>
      </p:sp>
      <p:sp>
        <p:nvSpPr>
          <p:cNvPr id="9" name="Podtytuł 8">
            <a:extLst>
              <a:ext uri="{FF2B5EF4-FFF2-40B4-BE49-F238E27FC236}">
                <a16:creationId xmlns="" xmlns:a16="http://schemas.microsoft.com/office/drawing/2014/main" id="{928113A2-E643-460C-91F7-05B646C09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406" y="2035175"/>
            <a:ext cx="3683821" cy="2865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1400" b="0" i="0" dirty="0">
                <a:solidFill>
                  <a:schemeClr val="tx1"/>
                </a:solidFill>
                <a:effectLst/>
                <a:latin typeface="Book Antiqua" panose="02040602050305030304" pitchFamily="18" charset="0"/>
              </a:rPr>
              <a:t>W trakcie nauki czekają Cię dwa egzaminy zawodowe, </a:t>
            </a:r>
            <a:r>
              <a:rPr lang="pl-PL" sz="1400" dirty="0">
                <a:latin typeface="Book Antiqua" panose="02040602050305030304" pitchFamily="18" charset="0"/>
              </a:rPr>
              <a:t>dzięki </a:t>
            </a:r>
            <a:r>
              <a:rPr lang="pl-PL" sz="1400" b="0" i="0" dirty="0">
                <a:solidFill>
                  <a:schemeClr val="tx1"/>
                </a:solidFill>
                <a:effectLst/>
                <a:latin typeface="Book Antiqua" panose="02040602050305030304" pitchFamily="18" charset="0"/>
              </a:rPr>
              <a:t> którym uzyskasz tytuł </a:t>
            </a:r>
            <a:r>
              <a:rPr lang="pl-PL" sz="1400" b="1" i="0" dirty="0">
                <a:solidFill>
                  <a:schemeClr val="accent1"/>
                </a:solidFill>
                <a:effectLst/>
                <a:latin typeface="Book Antiqua" panose="02040602050305030304" pitchFamily="18" charset="0"/>
              </a:rPr>
              <a:t>Technika mechanizacji rolnictwa </a:t>
            </a:r>
            <a:br>
              <a:rPr lang="pl-PL" sz="1400" b="1" i="0" dirty="0">
                <a:solidFill>
                  <a:schemeClr val="accent1"/>
                </a:solidFill>
                <a:effectLst/>
                <a:latin typeface="Book Antiqua" panose="02040602050305030304" pitchFamily="18" charset="0"/>
              </a:rPr>
            </a:br>
            <a:r>
              <a:rPr lang="pl-PL" sz="1400" b="1" i="0" dirty="0">
                <a:solidFill>
                  <a:schemeClr val="accent1"/>
                </a:solidFill>
                <a:effectLst/>
                <a:latin typeface="Book Antiqua" panose="02040602050305030304" pitchFamily="18" charset="0"/>
              </a:rPr>
              <a:t>i agrotroniki.</a:t>
            </a:r>
          </a:p>
          <a:p>
            <a:pPr algn="l"/>
            <a:r>
              <a:rPr lang="pl-PL" sz="1400" b="0" i="0" dirty="0">
                <a:solidFill>
                  <a:schemeClr val="tx1"/>
                </a:solidFill>
                <a:effectLst/>
                <a:latin typeface="Book Antiqua" panose="02040602050305030304" pitchFamily="18" charset="0"/>
              </a:rPr>
              <a:t>Egzamin obejmuje dwie części – </a:t>
            </a:r>
            <a:r>
              <a:rPr lang="pl-PL" sz="1400" b="1" i="0" dirty="0">
                <a:solidFill>
                  <a:schemeClr val="accent1"/>
                </a:solidFill>
                <a:effectLst/>
                <a:latin typeface="Book Antiqua" panose="02040602050305030304" pitchFamily="18" charset="0"/>
              </a:rPr>
              <a:t>praktyczną</a:t>
            </a:r>
            <a:r>
              <a:rPr lang="pl-PL" sz="1400" b="0" i="0" dirty="0">
                <a:solidFill>
                  <a:schemeClr val="tx1"/>
                </a:solidFill>
                <a:effectLst/>
                <a:latin typeface="Book Antiqua" panose="02040602050305030304" pitchFamily="18" charset="0"/>
              </a:rPr>
              <a:t> oraz </a:t>
            </a:r>
            <a:r>
              <a:rPr lang="pl-PL" sz="1400" b="1" i="0" dirty="0">
                <a:solidFill>
                  <a:schemeClr val="accent1"/>
                </a:solidFill>
                <a:effectLst/>
                <a:latin typeface="Book Antiqua" panose="02040602050305030304" pitchFamily="18" charset="0"/>
              </a:rPr>
              <a:t>teoretyczną</a:t>
            </a:r>
            <a:r>
              <a:rPr lang="pl-PL" sz="1400" dirty="0">
                <a:latin typeface="Book Antiqua" panose="02040602050305030304" pitchFamily="18" charset="0"/>
              </a:rPr>
              <a:t> i </a:t>
            </a:r>
            <a:r>
              <a:rPr lang="pl-PL" sz="1400" b="0" i="0" dirty="0">
                <a:solidFill>
                  <a:schemeClr val="tx1"/>
                </a:solidFill>
                <a:effectLst/>
                <a:latin typeface="Book Antiqua" panose="02040602050305030304" pitchFamily="18" charset="0"/>
              </a:rPr>
              <a:t>przeprowadzany jest oddzielnie dla każdej kwalifikacji: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pl-PL" sz="1600" b="1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ROL.02</a:t>
            </a: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pl-PL" sz="1200" dirty="0">
                <a:latin typeface="Book Antiqua" panose="02040602050305030304" pitchFamily="18" charset="0"/>
              </a:rPr>
              <a:t>Eksploatacja pojazdów, maszyn, urządzeń i narzędzi stosowanych w rolnictwie </a:t>
            </a:r>
            <a:r>
              <a:rPr lang="pl-PL" sz="1200" b="0" i="0" dirty="0">
                <a:solidFill>
                  <a:schemeClr val="tx1"/>
                </a:solidFill>
                <a:effectLst/>
                <a:latin typeface="Book Antiqua" panose="02040602050305030304" pitchFamily="18" charset="0"/>
              </a:rPr>
              <a:t>odbywa się pod </a:t>
            </a:r>
            <a:r>
              <a:rPr lang="pl-PL" sz="1200" b="1" i="0" dirty="0">
                <a:solidFill>
                  <a:schemeClr val="tx1"/>
                </a:solidFill>
                <a:effectLst/>
                <a:latin typeface="Book Antiqua" panose="02040602050305030304" pitchFamily="18" charset="0"/>
              </a:rPr>
              <a:t>koniec 2 półrocza klasy IV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b="0" i="0" dirty="0">
                <a:solidFill>
                  <a:schemeClr val="tx1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ROL</a:t>
            </a:r>
            <a:r>
              <a:rPr lang="pl-PL" sz="1600" b="1" i="0" dirty="0"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.08 </a:t>
            </a:r>
            <a:r>
              <a:rPr lang="pl-PL" sz="1200" dirty="0">
                <a:latin typeface="Book Antiqua" panose="02040602050305030304" pitchFamily="18" charset="0"/>
              </a:rPr>
              <a:t>Eksploatacja systemów mechatronicznych  w rolnictwie</a:t>
            </a:r>
            <a:br>
              <a:rPr lang="pl-PL" sz="1200" dirty="0">
                <a:latin typeface="Book Antiqua" panose="02040602050305030304" pitchFamily="18" charset="0"/>
              </a:rPr>
            </a:br>
            <a:r>
              <a:rPr lang="pl-PL" sz="1200" b="0" i="0" dirty="0">
                <a:solidFill>
                  <a:schemeClr val="tx1"/>
                </a:solidFill>
                <a:effectLst/>
                <a:latin typeface="Book Antiqua" panose="02040602050305030304" pitchFamily="18" charset="0"/>
              </a:rPr>
              <a:t>pod </a:t>
            </a:r>
            <a:r>
              <a:rPr lang="pl-PL" sz="1200" b="1" i="0" dirty="0">
                <a:solidFill>
                  <a:schemeClr val="tx1"/>
                </a:solidFill>
                <a:effectLst/>
                <a:latin typeface="Book Antiqua" panose="02040602050305030304" pitchFamily="18" charset="0"/>
              </a:rPr>
              <a:t>koniec 1 półrocza klasy V</a:t>
            </a:r>
          </a:p>
        </p:txBody>
      </p:sp>
      <p:sp>
        <p:nvSpPr>
          <p:cNvPr id="5" name="Podtytuł 2"/>
          <p:cNvSpPr txBox="1">
            <a:spLocks/>
          </p:cNvSpPr>
          <p:nvPr/>
        </p:nvSpPr>
        <p:spPr>
          <a:xfrm>
            <a:off x="-396552" y="5444108"/>
            <a:ext cx="5936704" cy="694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Picture 4" descr="Obraz znaleziony dla: egzamin zawodowy">
            <a:extLst>
              <a:ext uri="{FF2B5EF4-FFF2-40B4-BE49-F238E27FC236}">
                <a16:creationId xmlns="" xmlns:a16="http://schemas.microsoft.com/office/drawing/2014/main" id="{00FBDC6C-53E9-4AB9-BEC3-59D2D14EC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01616">
            <a:off x="5294890" y="4474452"/>
            <a:ext cx="2019300" cy="1714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ole tekstowe 19">
            <a:extLst>
              <a:ext uri="{FF2B5EF4-FFF2-40B4-BE49-F238E27FC236}">
                <a16:creationId xmlns="" xmlns:a16="http://schemas.microsoft.com/office/drawing/2014/main" id="{28B0FF0D-88FC-4092-A9EA-8D20FE954451}"/>
              </a:ext>
            </a:extLst>
          </p:cNvPr>
          <p:cNvSpPr txBox="1"/>
          <p:nvPr/>
        </p:nvSpPr>
        <p:spPr>
          <a:xfrm>
            <a:off x="546446" y="1431700"/>
            <a:ext cx="2589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800" b="1" i="0" dirty="0">
                <a:solidFill>
                  <a:srgbClr val="FF0000"/>
                </a:solidFill>
                <a:effectLst/>
                <a:latin typeface="Book Antiqua" panose="02040602050305030304" pitchFamily="18" charset="0"/>
                <a:cs typeface="Amatic SC" panose="00000500000000000000" pitchFamily="2" charset="-79"/>
              </a:rPr>
              <a:t>Egzaminy:</a:t>
            </a:r>
          </a:p>
        </p:txBody>
      </p:sp>
      <p:sp>
        <p:nvSpPr>
          <p:cNvPr id="23" name="Elipsa 10">
            <a:extLst>
              <a:ext uri="{FF2B5EF4-FFF2-40B4-BE49-F238E27FC236}">
                <a16:creationId xmlns="" xmlns:a16="http://schemas.microsoft.com/office/drawing/2014/main" id="{21DC5A7D-9DA4-4746-879C-2AA9C884A073}"/>
              </a:ext>
            </a:extLst>
          </p:cNvPr>
          <p:cNvSpPr/>
          <p:nvPr/>
        </p:nvSpPr>
        <p:spPr>
          <a:xfrm>
            <a:off x="4429314" y="3728325"/>
            <a:ext cx="1634643" cy="75577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ROL.02 </a:t>
            </a:r>
          </a:p>
        </p:txBody>
      </p:sp>
      <p:sp>
        <p:nvSpPr>
          <p:cNvPr id="24" name="Elipsa 10">
            <a:extLst>
              <a:ext uri="{FF2B5EF4-FFF2-40B4-BE49-F238E27FC236}">
                <a16:creationId xmlns="" xmlns:a16="http://schemas.microsoft.com/office/drawing/2014/main" id="{5EE3766D-4923-466E-8CAB-2BE0CFE9A125}"/>
              </a:ext>
            </a:extLst>
          </p:cNvPr>
          <p:cNvSpPr/>
          <p:nvPr/>
        </p:nvSpPr>
        <p:spPr>
          <a:xfrm>
            <a:off x="6404971" y="3425809"/>
            <a:ext cx="1604650" cy="75577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ROL.08 </a:t>
            </a:r>
          </a:p>
        </p:txBody>
      </p:sp>
      <p:pic>
        <p:nvPicPr>
          <p:cNvPr id="14" name="Picture 2" descr="C:\Users\Pomoc\Desktop\pliki z pulpitu\logo2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87" y="0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Podtytuł 2"/>
          <p:cNvSpPr txBox="1">
            <a:spLocks/>
          </p:cNvSpPr>
          <p:nvPr/>
        </p:nvSpPr>
        <p:spPr>
          <a:xfrm>
            <a:off x="623490" y="6483733"/>
            <a:ext cx="7926995" cy="606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pl-PL" dirty="0"/>
              <a:t>www.zspzolkiewka.pl	https://www.facebook.com/zszolkiewka/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dirty="0"/>
              <a:t>	</a:t>
            </a:r>
            <a:r>
              <a:rPr lang="pl-PL" dirty="0">
                <a:solidFill>
                  <a:schemeClr val="tx1">
                    <a:tint val="75000"/>
                  </a:schemeClr>
                </a:solidFill>
              </a:rPr>
              <a:t>    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DAEFF7EE-CBF1-495D-A3A9-3F87727B1775}"/>
              </a:ext>
            </a:extLst>
          </p:cNvPr>
          <p:cNvSpPr txBox="1"/>
          <p:nvPr/>
        </p:nvSpPr>
        <p:spPr>
          <a:xfrm>
            <a:off x="539552" y="5259015"/>
            <a:ext cx="6192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Book Antiqua" panose="02040602050305030304" pitchFamily="18" charset="0"/>
              </a:rPr>
              <a:t>Oczywiście uzyskasz również niezbędną wiedzę </a:t>
            </a:r>
            <a:br>
              <a:rPr lang="pl-PL" sz="1600" dirty="0">
                <a:latin typeface="Book Antiqua" panose="02040602050305030304" pitchFamily="18" charset="0"/>
              </a:rPr>
            </a:br>
            <a:r>
              <a:rPr lang="pl-PL" sz="1600" dirty="0">
                <a:latin typeface="Book Antiqua" panose="02040602050305030304" pitchFamily="18" charset="0"/>
              </a:rPr>
              <a:t>z przedmiotów ogólnokształcących, która pozwoli </a:t>
            </a:r>
            <a:br>
              <a:rPr lang="pl-PL" sz="1600" dirty="0">
                <a:latin typeface="Book Antiqua" panose="02040602050305030304" pitchFamily="18" charset="0"/>
              </a:rPr>
            </a:br>
            <a:r>
              <a:rPr lang="pl-PL" sz="1600" dirty="0">
                <a:latin typeface="Book Antiqua" panose="02040602050305030304" pitchFamily="18" charset="0"/>
              </a:rPr>
              <a:t>Ci bez obaw przystąpić do </a:t>
            </a: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egzaminu maturalnego</a:t>
            </a:r>
            <a:r>
              <a:rPr lang="pl-PL" sz="1600" dirty="0">
                <a:latin typeface="Book Antiqua" panose="02040602050305030304" pitchFamily="18" charset="0"/>
              </a:rPr>
              <a:t>! </a:t>
            </a:r>
          </a:p>
        </p:txBody>
      </p:sp>
    </p:spTree>
    <p:extLst>
      <p:ext uri="{BB962C8B-B14F-4D97-AF65-F5344CB8AC3E}">
        <p14:creationId xmlns="" xmlns:p14="http://schemas.microsoft.com/office/powerpoint/2010/main" val="3453287086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1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23" grpId="0" animBg="1"/>
      <p:bldP spid="24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EF6C660D-1C43-425F-A6AD-D735DD592E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976" cy="6858000"/>
          </a:xfrm>
          <a:prstGeom prst="rect">
            <a:avLst/>
          </a:prstGeom>
        </p:spPr>
      </p:pic>
      <p:sp>
        <p:nvSpPr>
          <p:cNvPr id="5" name="Podtytuł 2"/>
          <p:cNvSpPr txBox="1">
            <a:spLocks/>
          </p:cNvSpPr>
          <p:nvPr/>
        </p:nvSpPr>
        <p:spPr>
          <a:xfrm>
            <a:off x="-396552" y="5373216"/>
            <a:ext cx="5936704" cy="694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748F0CFC-2E68-41A6-9C74-D6017B3A67AF}"/>
              </a:ext>
            </a:extLst>
          </p:cNvPr>
          <p:cNvSpPr txBox="1"/>
          <p:nvPr/>
        </p:nvSpPr>
        <p:spPr>
          <a:xfrm>
            <a:off x="1650990" y="1147563"/>
            <a:ext cx="678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  <a:latin typeface="Book Antiqua" panose="02040602050305030304" pitchFamily="18" charset="0"/>
                <a:ea typeface="Lato" panose="020F0502020204030203" pitchFamily="34" charset="0"/>
                <a:cs typeface="Amatic SC" panose="00000500000000000000" pitchFamily="2" charset="-79"/>
              </a:rPr>
              <a:t>Zajęcia praktyczne i praktyki zawodowe</a:t>
            </a:r>
          </a:p>
        </p:txBody>
      </p:sp>
      <p:pic>
        <p:nvPicPr>
          <p:cNvPr id="12" name="Picture 2" descr="C:\Users\Pomoc\Desktop\pliki z pulpitu\logo2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3" y="-8640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ytuł 1">
            <a:extLst>
              <a:ext uri="{FF2B5EF4-FFF2-40B4-BE49-F238E27FC236}">
                <a16:creationId xmlns="" xmlns:a16="http://schemas.microsoft.com/office/drawing/2014/main" id="{B93F24E1-06CE-41A3-8938-FAFCCF5A0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0483" y="536675"/>
            <a:ext cx="5110336" cy="576064"/>
          </a:xfrm>
        </p:spPr>
        <p:txBody>
          <a:bodyPr>
            <a:noAutofit/>
          </a:bodyPr>
          <a:lstStyle/>
          <a:p>
            <a:r>
              <a:rPr lang="pl-PL" sz="3200" b="1" dirty="0">
                <a:latin typeface="Book Antiqua" pitchFamily="18" charset="0"/>
              </a:rPr>
              <a:t>Zespół Szkół w Żółkiewce</a:t>
            </a:r>
          </a:p>
        </p:txBody>
      </p:sp>
      <p:sp>
        <p:nvSpPr>
          <p:cNvPr id="14" name="Podtytuł 2"/>
          <p:cNvSpPr txBox="1">
            <a:spLocks/>
          </p:cNvSpPr>
          <p:nvPr/>
        </p:nvSpPr>
        <p:spPr>
          <a:xfrm>
            <a:off x="608502" y="6397880"/>
            <a:ext cx="7926995" cy="606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pl-PL" dirty="0"/>
              <a:t>www.zspzolkiewka.pl	https://www.facebook.com/zszolkiewka/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dirty="0"/>
              <a:t>	</a:t>
            </a:r>
            <a:r>
              <a:rPr lang="pl-PL" dirty="0">
                <a:solidFill>
                  <a:schemeClr val="tx1">
                    <a:tint val="75000"/>
                  </a:schemeClr>
                </a:solidFill>
              </a:rPr>
              <a:t>    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F3732C6E-AC91-485A-BD5A-3662F5A22B48}"/>
              </a:ext>
            </a:extLst>
          </p:cNvPr>
          <p:cNvSpPr/>
          <p:nvPr/>
        </p:nvSpPr>
        <p:spPr>
          <a:xfrm>
            <a:off x="284342" y="2048094"/>
            <a:ext cx="378665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Book Antiqua" panose="02040602050305030304" pitchFamily="18" charset="0"/>
              </a:rPr>
              <a:t>Umiejętności praktyczne nabędziesz na:</a:t>
            </a:r>
          </a:p>
          <a:p>
            <a:pPr marL="285750" indent="-285750">
              <a:buFontTx/>
              <a:buChar char="-"/>
            </a:pP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zajęciach praktycznych </a:t>
            </a:r>
            <a:r>
              <a:rPr lang="pl-PL" dirty="0">
                <a:latin typeface="Book Antiqua" panose="02040602050305030304" pitchFamily="18" charset="0"/>
              </a:rPr>
              <a:t>realizowanych 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1 dzień </a:t>
            </a:r>
            <a:b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w tygodniu</a:t>
            </a:r>
            <a:r>
              <a:rPr lang="pl-PL" dirty="0">
                <a:latin typeface="Book Antiqua" panose="02040602050305030304" pitchFamily="18" charset="0"/>
              </a:rPr>
              <a:t> w pracowniach mechanizacyjnych </a:t>
            </a:r>
            <a:br>
              <a:rPr lang="pl-PL" dirty="0">
                <a:latin typeface="Book Antiqua" panose="02040602050305030304" pitchFamily="18" charset="0"/>
              </a:rPr>
            </a:br>
            <a:r>
              <a:rPr lang="pl-PL" dirty="0">
                <a:latin typeface="Book Antiqua" panose="02040602050305030304" pitchFamily="18" charset="0"/>
              </a:rPr>
              <a:t>i na szkolnej działce dydaktycznej </a:t>
            </a:r>
          </a:p>
          <a:p>
            <a:pPr marL="285750" indent="-285750">
              <a:buFontTx/>
              <a:buChar char="-"/>
            </a:pP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praktykach zawodowych </a:t>
            </a:r>
            <a:r>
              <a:rPr lang="pl-PL" dirty="0">
                <a:latin typeface="Book Antiqua" panose="02040602050305030304" pitchFamily="18" charset="0"/>
              </a:rPr>
              <a:t>odbywanych w szkole </a:t>
            </a:r>
            <a:br>
              <a:rPr lang="pl-PL" dirty="0">
                <a:latin typeface="Book Antiqua" panose="02040602050305030304" pitchFamily="18" charset="0"/>
              </a:rPr>
            </a:br>
            <a:r>
              <a:rPr lang="pl-PL" dirty="0">
                <a:latin typeface="Book Antiqua" panose="02040602050305030304" pitchFamily="18" charset="0"/>
              </a:rPr>
              <a:t>i u pracodawców </a:t>
            </a:r>
            <a:br>
              <a:rPr lang="pl-PL" dirty="0">
                <a:latin typeface="Book Antiqua" panose="02040602050305030304" pitchFamily="18" charset="0"/>
              </a:rPr>
            </a:br>
            <a:r>
              <a:rPr lang="pl-PL" dirty="0">
                <a:latin typeface="Book Antiqua" panose="02040602050305030304" pitchFamily="18" charset="0"/>
              </a:rPr>
              <a:t>w wymiarze 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8 tygodni. 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6" name="warsztaty1">
            <a:hlinkClick r:id="" action="ppaction://media"/>
            <a:extLst>
              <a:ext uri="{FF2B5EF4-FFF2-40B4-BE49-F238E27FC236}">
                <a16:creationId xmlns="" xmlns:a16="http://schemas.microsoft.com/office/drawing/2014/main" id="{CC041569-FA3D-46F5-8824-68E6C562BE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 rot="285916">
            <a:off x="3925794" y="1986939"/>
            <a:ext cx="5034561" cy="3775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741867707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61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EF6C660D-1C43-425F-A6AD-D735DD592E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976" cy="6858000"/>
          </a:xfrm>
          <a:prstGeom prst="rect">
            <a:avLst/>
          </a:prstGeom>
        </p:spPr>
      </p:pic>
      <p:sp>
        <p:nvSpPr>
          <p:cNvPr id="5" name="Podtytuł 2"/>
          <p:cNvSpPr txBox="1">
            <a:spLocks/>
          </p:cNvSpPr>
          <p:nvPr/>
        </p:nvSpPr>
        <p:spPr>
          <a:xfrm>
            <a:off x="-396552" y="5373216"/>
            <a:ext cx="5936704" cy="694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 descr="C:\Users\Pomoc\Desktop\pliki z pulpitu\logo2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3" y="-8640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ytuł 1">
            <a:extLst>
              <a:ext uri="{FF2B5EF4-FFF2-40B4-BE49-F238E27FC236}">
                <a16:creationId xmlns="" xmlns:a16="http://schemas.microsoft.com/office/drawing/2014/main" id="{B93F24E1-06CE-41A3-8938-FAFCCF5A0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0483" y="536675"/>
            <a:ext cx="5110336" cy="576064"/>
          </a:xfrm>
        </p:spPr>
        <p:txBody>
          <a:bodyPr>
            <a:noAutofit/>
          </a:bodyPr>
          <a:lstStyle/>
          <a:p>
            <a:r>
              <a:rPr lang="pl-PL" sz="3200" b="1" dirty="0">
                <a:latin typeface="Book Antiqua" pitchFamily="18" charset="0"/>
              </a:rPr>
              <a:t>Zespół Szkół w Żółkiewce</a:t>
            </a:r>
          </a:p>
        </p:txBody>
      </p:sp>
      <p:sp>
        <p:nvSpPr>
          <p:cNvPr id="14" name="Podtytuł 2"/>
          <p:cNvSpPr txBox="1">
            <a:spLocks/>
          </p:cNvSpPr>
          <p:nvPr/>
        </p:nvSpPr>
        <p:spPr>
          <a:xfrm>
            <a:off x="504467" y="6475455"/>
            <a:ext cx="7926995" cy="606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pl-PL" dirty="0"/>
              <a:t>www.zspzolkiewka.pl	https://www.facebook.com/zszolkiewka/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dirty="0"/>
              <a:t>	</a:t>
            </a:r>
            <a:r>
              <a:rPr lang="pl-PL" dirty="0">
                <a:solidFill>
                  <a:schemeClr val="tx1">
                    <a:tint val="75000"/>
                  </a:schemeClr>
                </a:solidFill>
              </a:rPr>
              <a:t>    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F3732C6E-AC91-485A-BD5A-3662F5A22B48}"/>
              </a:ext>
            </a:extLst>
          </p:cNvPr>
          <p:cNvSpPr/>
          <p:nvPr/>
        </p:nvSpPr>
        <p:spPr>
          <a:xfrm>
            <a:off x="284342" y="2048094"/>
            <a:ext cx="378665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Book Antiqua" panose="02040602050305030304" pitchFamily="18" charset="0"/>
              </a:rPr>
              <a:t>Umiejętności praktyczne nabędziesz na:</a:t>
            </a:r>
          </a:p>
          <a:p>
            <a:pPr marL="285750" indent="-285750">
              <a:buFontTx/>
              <a:buChar char="-"/>
            </a:pP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Zajęciach praktycznych </a:t>
            </a:r>
            <a:r>
              <a:rPr lang="pl-PL" dirty="0">
                <a:latin typeface="Book Antiqua" panose="02040602050305030304" pitchFamily="18" charset="0"/>
              </a:rPr>
              <a:t>realizowanych 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1 dzień </a:t>
            </a:r>
            <a:b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w tygodniu</a:t>
            </a:r>
            <a:r>
              <a:rPr lang="pl-PL" dirty="0">
                <a:latin typeface="Book Antiqua" panose="02040602050305030304" pitchFamily="18" charset="0"/>
              </a:rPr>
              <a:t> w pracowniach mechanizacyjnych </a:t>
            </a:r>
            <a:br>
              <a:rPr lang="pl-PL" dirty="0">
                <a:latin typeface="Book Antiqua" panose="02040602050305030304" pitchFamily="18" charset="0"/>
              </a:rPr>
            </a:br>
            <a:r>
              <a:rPr lang="pl-PL" dirty="0">
                <a:latin typeface="Book Antiqua" panose="02040602050305030304" pitchFamily="18" charset="0"/>
              </a:rPr>
              <a:t>i na szkolnej działce dydaktycznej </a:t>
            </a:r>
          </a:p>
          <a:p>
            <a:pPr marL="285750" indent="-285750">
              <a:buFontTx/>
              <a:buChar char="-"/>
            </a:pP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Praktykach zawodowych </a:t>
            </a:r>
            <a:r>
              <a:rPr lang="pl-PL" dirty="0">
                <a:latin typeface="Book Antiqua" panose="02040602050305030304" pitchFamily="18" charset="0"/>
              </a:rPr>
              <a:t>odbywanych w szkole </a:t>
            </a:r>
            <a:br>
              <a:rPr lang="pl-PL" dirty="0">
                <a:latin typeface="Book Antiqua" panose="02040602050305030304" pitchFamily="18" charset="0"/>
              </a:rPr>
            </a:br>
            <a:r>
              <a:rPr lang="pl-PL" dirty="0">
                <a:latin typeface="Book Antiqua" panose="02040602050305030304" pitchFamily="18" charset="0"/>
              </a:rPr>
              <a:t>i u pracodawców </a:t>
            </a:r>
            <a:br>
              <a:rPr lang="pl-PL" dirty="0">
                <a:latin typeface="Book Antiqua" panose="02040602050305030304" pitchFamily="18" charset="0"/>
              </a:rPr>
            </a:br>
            <a:r>
              <a:rPr lang="pl-PL" dirty="0">
                <a:latin typeface="Book Antiqua" panose="02040602050305030304" pitchFamily="18" charset="0"/>
              </a:rPr>
              <a:t>w wymiarze </a:t>
            </a: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</a:rPr>
              <a:t>8 tygodni. 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7" name="praca1">
            <a:hlinkClick r:id="" action="ppaction://media"/>
            <a:extLst>
              <a:ext uri="{FF2B5EF4-FFF2-40B4-BE49-F238E27FC236}">
                <a16:creationId xmlns="" xmlns:a16="http://schemas.microsoft.com/office/drawing/2014/main" id="{0A88D91F-98F4-418E-BBBB-68181A36B4C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 rot="264337">
            <a:off x="4055107" y="2160386"/>
            <a:ext cx="4800003" cy="3600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ole tekstowe 14">
            <a:extLst>
              <a:ext uri="{FF2B5EF4-FFF2-40B4-BE49-F238E27FC236}">
                <a16:creationId xmlns="" xmlns:a16="http://schemas.microsoft.com/office/drawing/2014/main" id="{47A9DA32-5F96-4536-87EE-ABB8E08B7EA4}"/>
              </a:ext>
            </a:extLst>
          </p:cNvPr>
          <p:cNvSpPr txBox="1"/>
          <p:nvPr/>
        </p:nvSpPr>
        <p:spPr>
          <a:xfrm>
            <a:off x="1650990" y="1147563"/>
            <a:ext cx="678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  <a:latin typeface="Book Antiqua" panose="02040602050305030304" pitchFamily="18" charset="0"/>
                <a:ea typeface="Lato" panose="020F0502020204030203" pitchFamily="34" charset="0"/>
                <a:cs typeface="Amatic SC" panose="00000500000000000000" pitchFamily="2" charset="-79"/>
              </a:rPr>
              <a:t>Zajęcia praktyczne i praktyki zawodowe</a:t>
            </a:r>
          </a:p>
        </p:txBody>
      </p:sp>
    </p:spTree>
    <p:extLst>
      <p:ext uri="{BB962C8B-B14F-4D97-AF65-F5344CB8AC3E}">
        <p14:creationId xmlns="" xmlns:p14="http://schemas.microsoft.com/office/powerpoint/2010/main" val="2715578313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1E0D99F9-FF4C-4471-8FA8-4A3DD7405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74" y="6388"/>
            <a:ext cx="9173976" cy="68580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779">
            <a:off x="4698008" y="3692735"/>
            <a:ext cx="3899648" cy="25997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dtytuł 2"/>
          <p:cNvSpPr txBox="1">
            <a:spLocks/>
          </p:cNvSpPr>
          <p:nvPr/>
        </p:nvSpPr>
        <p:spPr>
          <a:xfrm>
            <a:off x="-396552" y="5373216"/>
            <a:ext cx="5936704" cy="694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611550" y="3110699"/>
            <a:ext cx="418603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Book Antiqua" panose="02040602050305030304" pitchFamily="18" charset="0"/>
              </a:rPr>
              <a:t>nowoczesnych </a:t>
            </a: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gospodarstwach rolnych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przedsiębiorstwach serwisujących </a:t>
            </a:r>
            <a:r>
              <a:rPr lang="pl-PL" sz="1600" dirty="0">
                <a:latin typeface="Book Antiqua" panose="02040602050305030304" pitchFamily="18" charset="0"/>
              </a:rPr>
              <a:t>sprzęt rolniczych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firmach</a:t>
            </a:r>
            <a:r>
              <a:rPr lang="pl-PL" sz="1600" dirty="0">
                <a:latin typeface="Book Antiqua" panose="02040602050305030304" pitchFamily="18" charset="0"/>
              </a:rPr>
              <a:t> oferujących nowoczesny sprzęt rolniczy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instytucjach</a:t>
            </a:r>
            <a:r>
              <a:rPr lang="pl-PL" sz="1600" dirty="0">
                <a:latin typeface="Book Antiqua" panose="02040602050305030304" pitchFamily="18" charset="0"/>
              </a:rPr>
              <a:t> zajmujących się doradztwem rolniczym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FF0000"/>
                </a:solidFill>
                <a:latin typeface="Book Antiqua" panose="02040602050305030304" pitchFamily="18" charset="0"/>
              </a:rPr>
              <a:t>stacjach</a:t>
            </a:r>
            <a:r>
              <a:rPr lang="pl-PL" sz="1600" dirty="0">
                <a:latin typeface="Book Antiqua" panose="02040602050305030304" pitchFamily="18" charset="0"/>
              </a:rPr>
              <a:t> diagnostyczno-obsługowych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latin typeface="Book Antiqua" panose="02040602050305030304" pitchFamily="18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259632" y="1051400"/>
            <a:ext cx="69675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  <a:latin typeface="Book Antiqua" panose="02040602050305030304" pitchFamily="18" charset="0"/>
                <a:cs typeface="Amatic SC" panose="00000500000000000000" pitchFamily="2" charset="-79"/>
              </a:rPr>
              <a:t>Gdzie możesz pracować po ukończeniu szkoły?</a:t>
            </a:r>
          </a:p>
          <a:p>
            <a:pPr algn="ctr"/>
            <a:endParaRPr lang="pl-PL" sz="2800" b="1" dirty="0">
              <a:solidFill>
                <a:srgbClr val="FF0000"/>
              </a:solidFill>
              <a:latin typeface="Book Antiqua" panose="02040602050305030304" pitchFamily="18" charset="0"/>
              <a:cs typeface="Amatic SC" panose="00000500000000000000" pitchFamily="2" charset="-79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20315" y="2165860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Book Antiqua" panose="02040602050305030304" pitchFamily="18" charset="0"/>
                <a:ea typeface="Lato" panose="020F0502020204030203" pitchFamily="34" charset="0"/>
                <a:cs typeface="Lato" panose="020F0502020204030203" pitchFamily="34" charset="0"/>
              </a:rPr>
              <a:t>Możesz prowadzić </a:t>
            </a:r>
            <a:r>
              <a:rPr lang="pl-PL" b="1" dirty="0">
                <a:solidFill>
                  <a:schemeClr val="accent1"/>
                </a:solidFill>
                <a:latin typeface="Book Antiqua" panose="02040602050305030304" pitchFamily="18" charset="0"/>
                <a:ea typeface="Lato" panose="020F0502020204030203" pitchFamily="34" charset="0"/>
                <a:cs typeface="Lato" panose="020F0502020204030203" pitchFamily="34" charset="0"/>
              </a:rPr>
              <a:t>własne gospodarstwo</a:t>
            </a:r>
            <a:r>
              <a:rPr lang="pl-PL" dirty="0">
                <a:latin typeface="Book Antiqua" panose="02040602050305030304" pitchFamily="18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pl-PL" dirty="0">
                <a:latin typeface="Book Antiqua" panose="02040602050305030304" pitchFamily="18" charset="0"/>
              </a:rPr>
              <a:t>nabywać prawa do </a:t>
            </a:r>
            <a:r>
              <a:rPr lang="pl-PL" b="1" dirty="0">
                <a:solidFill>
                  <a:schemeClr val="accent1"/>
                </a:solidFill>
                <a:latin typeface="Book Antiqua" panose="02040602050305030304" pitchFamily="18" charset="0"/>
              </a:rPr>
              <a:t>przejmowania </a:t>
            </a:r>
            <a:br>
              <a:rPr lang="pl-PL" b="1" dirty="0">
                <a:solidFill>
                  <a:schemeClr val="accent1"/>
                </a:solidFill>
                <a:latin typeface="Book Antiqua" panose="02040602050305030304" pitchFamily="18" charset="0"/>
              </a:rPr>
            </a:br>
            <a:r>
              <a:rPr lang="pl-PL" b="1" dirty="0">
                <a:solidFill>
                  <a:schemeClr val="accent1"/>
                </a:solidFill>
                <a:latin typeface="Book Antiqua" panose="02040602050305030304" pitchFamily="18" charset="0"/>
              </a:rPr>
              <a:t>i prowadzenia gospodarstwa</a:t>
            </a:r>
            <a:r>
              <a:rPr lang="pl-PL" dirty="0">
                <a:latin typeface="Book Antiqua" panose="02040602050305030304" pitchFamily="18" charset="0"/>
              </a:rPr>
              <a:t> rodzinnego, korzystać z dopłat bezpośrednich oraz </a:t>
            </a:r>
            <a:r>
              <a:rPr lang="pl-PL" b="1" dirty="0">
                <a:solidFill>
                  <a:schemeClr val="accent1"/>
                </a:solidFill>
                <a:latin typeface="Book Antiqua" panose="02040602050305030304" pitchFamily="18" charset="0"/>
              </a:rPr>
              <a:t>funduszy unijnych</a:t>
            </a:r>
            <a:r>
              <a:rPr lang="pl-PL" dirty="0">
                <a:latin typeface="Book Antiqua" panose="02040602050305030304" pitchFamily="18" charset="0"/>
              </a:rPr>
              <a:t>, </a:t>
            </a:r>
            <a:r>
              <a:rPr lang="pl-PL" dirty="0">
                <a:latin typeface="Book Antiqua" panose="02040602050305030304" pitchFamily="18" charset="0"/>
                <a:ea typeface="Lato" panose="020F0502020204030203" pitchFamily="34" charset="0"/>
                <a:cs typeface="Lato" panose="020F0502020204030203" pitchFamily="34" charset="0"/>
              </a:rPr>
              <a:t>a także pracować w:</a:t>
            </a:r>
          </a:p>
        </p:txBody>
      </p:sp>
      <p:pic>
        <p:nvPicPr>
          <p:cNvPr id="12" name="Picture 2" descr="C:\Users\Pomoc\Desktop\pliki z pulpitu\logo2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98" y="6388"/>
            <a:ext cx="1564947" cy="1533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ytuł 1">
            <a:extLst>
              <a:ext uri="{FF2B5EF4-FFF2-40B4-BE49-F238E27FC236}">
                <a16:creationId xmlns="" xmlns:a16="http://schemas.microsoft.com/office/drawing/2014/main" id="{B93F24E1-06CE-41A3-8938-FAFCCF5A0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0483" y="536675"/>
            <a:ext cx="5110336" cy="576064"/>
          </a:xfrm>
        </p:spPr>
        <p:txBody>
          <a:bodyPr>
            <a:noAutofit/>
          </a:bodyPr>
          <a:lstStyle/>
          <a:p>
            <a:r>
              <a:rPr lang="pl-PL" sz="3200" b="1" dirty="0">
                <a:latin typeface="Book Antiqua" pitchFamily="18" charset="0"/>
              </a:rPr>
              <a:t>Zespół Szkół w Żółkiewce</a:t>
            </a:r>
          </a:p>
        </p:txBody>
      </p:sp>
      <p:sp>
        <p:nvSpPr>
          <p:cNvPr id="14" name="Podtytuł 2"/>
          <p:cNvSpPr txBox="1">
            <a:spLocks/>
          </p:cNvSpPr>
          <p:nvPr/>
        </p:nvSpPr>
        <p:spPr>
          <a:xfrm>
            <a:off x="395536" y="6473361"/>
            <a:ext cx="7926995" cy="606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pl-PL" dirty="0"/>
              <a:t>www.zspzolkiewka.pl	https://www.facebook.com/zszolkiewka/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dirty="0"/>
              <a:t>	</a:t>
            </a:r>
            <a:r>
              <a:rPr lang="pl-PL" dirty="0">
                <a:solidFill>
                  <a:schemeClr val="tx1">
                    <a:tint val="75000"/>
                  </a:schemeClr>
                </a:solidFill>
              </a:rPr>
              <a:t>    </a:t>
            </a:r>
            <a:endParaRPr kumimoji="0" lang="pl-PL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="" xmlns:a16="http://schemas.microsoft.com/office/drawing/2014/main" id="{D83405CF-56F3-4B43-801E-253FCBCBE6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779">
            <a:off x="4745632" y="3348932"/>
            <a:ext cx="4092642" cy="2726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 descr="mechani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43926">
            <a:off x="4756161" y="3335996"/>
            <a:ext cx="3928705" cy="2619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l="-13958" t="-44748" r="-6774" b="-39522"/>
          </a:stretch>
        </a:blipFill>
      </a:spPr>
      <a:bodyPr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3069</TotalTime>
  <Words>643</Words>
  <Application>Microsoft Office PowerPoint</Application>
  <PresentationFormat>Pokaz na ekranie (4:3)</PresentationFormat>
  <Paragraphs>221</Paragraphs>
  <Slides>28</Slides>
  <Notes>12</Notes>
  <HiddenSlides>0</HiddenSlides>
  <MMClips>3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Motyw pakietu Office</vt:lpstr>
      <vt:lpstr>Zespół Szkół w Żółkiewce</vt:lpstr>
      <vt:lpstr>Zespół Szkół w Żółkiewce</vt:lpstr>
      <vt:lpstr>Zespół Szkół w Żółkiewce</vt:lpstr>
      <vt:lpstr>Zespół Szkół w Żółkiewce</vt:lpstr>
      <vt:lpstr>Zespół Szkół w Żółkiewce</vt:lpstr>
      <vt:lpstr>Zespół Szkół w Żółkiewce</vt:lpstr>
      <vt:lpstr>Zespół Szkół w Żółkiewce</vt:lpstr>
      <vt:lpstr>Zespół Szkół w Żółkiewce</vt:lpstr>
      <vt:lpstr>Zespół Szkół w Żółkiewce</vt:lpstr>
      <vt:lpstr>Zespół Szkół w Żółkiewce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Zespół Szkół w Żółkiewce</vt:lpstr>
      <vt:lpstr>Zespół Szkół w Żółkiewce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Zespół Szkół w Żółkiewce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Szkół w Żółkiewce</dc:title>
  <dc:creator>Pomoc</dc:creator>
  <cp:lastModifiedBy>Aneta</cp:lastModifiedBy>
  <cp:revision>234</cp:revision>
  <dcterms:created xsi:type="dcterms:W3CDTF">2022-01-25T09:06:36Z</dcterms:created>
  <dcterms:modified xsi:type="dcterms:W3CDTF">2024-03-18T19:23:58Z</dcterms:modified>
</cp:coreProperties>
</file>